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2"/>
  </p:notesMasterIdLst>
  <p:handoutMasterIdLst>
    <p:handoutMasterId r:id="rId103"/>
  </p:handoutMasterIdLst>
  <p:sldIdLst>
    <p:sldId id="258"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0" r:id="rId51"/>
    <p:sldId id="321" r:id="rId52"/>
    <p:sldId id="322" r:id="rId53"/>
    <p:sldId id="323" r:id="rId54"/>
    <p:sldId id="324" r:id="rId55"/>
    <p:sldId id="325" r:id="rId56"/>
    <p:sldId id="326" r:id="rId57"/>
    <p:sldId id="327" r:id="rId58"/>
    <p:sldId id="328" r:id="rId59"/>
    <p:sldId id="329" r:id="rId60"/>
    <p:sldId id="330" r:id="rId61"/>
    <p:sldId id="331" r:id="rId62"/>
    <p:sldId id="332" r:id="rId63"/>
    <p:sldId id="333" r:id="rId64"/>
    <p:sldId id="334" r:id="rId65"/>
    <p:sldId id="335" r:id="rId66"/>
    <p:sldId id="336" r:id="rId67"/>
    <p:sldId id="337" r:id="rId68"/>
    <p:sldId id="338" r:id="rId69"/>
    <p:sldId id="339" r:id="rId70"/>
    <p:sldId id="340" r:id="rId71"/>
    <p:sldId id="342" r:id="rId72"/>
    <p:sldId id="343" r:id="rId73"/>
    <p:sldId id="344" r:id="rId74"/>
    <p:sldId id="346" r:id="rId75"/>
    <p:sldId id="347" r:id="rId76"/>
    <p:sldId id="348" r:id="rId77"/>
    <p:sldId id="349" r:id="rId78"/>
    <p:sldId id="350" r:id="rId79"/>
    <p:sldId id="351" r:id="rId80"/>
    <p:sldId id="352" r:id="rId81"/>
    <p:sldId id="354" r:id="rId82"/>
    <p:sldId id="355" r:id="rId83"/>
    <p:sldId id="356" r:id="rId84"/>
    <p:sldId id="357" r:id="rId85"/>
    <p:sldId id="358" r:id="rId86"/>
    <p:sldId id="359" r:id="rId87"/>
    <p:sldId id="360" r:id="rId88"/>
    <p:sldId id="361" r:id="rId89"/>
    <p:sldId id="363" r:id="rId90"/>
    <p:sldId id="364" r:id="rId91"/>
    <p:sldId id="365" r:id="rId92"/>
    <p:sldId id="367" r:id="rId93"/>
    <p:sldId id="368" r:id="rId94"/>
    <p:sldId id="369" r:id="rId95"/>
    <p:sldId id="371" r:id="rId96"/>
    <p:sldId id="372" r:id="rId97"/>
    <p:sldId id="373" r:id="rId98"/>
    <p:sldId id="375" r:id="rId99"/>
    <p:sldId id="376" r:id="rId100"/>
    <p:sldId id="377"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28">
          <p15:clr>
            <a:srgbClr val="A4A3A4"/>
          </p15:clr>
        </p15:guide>
        <p15:guide id="2" pos="56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4"/>
    <a:srgbClr val="FFFFFF"/>
    <a:srgbClr val="FFC425"/>
    <a:srgbClr val="E5E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19B23F-7A09-9045-AF75-6B22E6B320EF}" v="3" dt="2020-12-18T18:38:51.199"/>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89" autoAdjust="0"/>
    <p:restoredTop sz="81156" autoAdjust="0"/>
  </p:normalViewPr>
  <p:slideViewPr>
    <p:cSldViewPr snapToGrid="0">
      <p:cViewPr varScale="1">
        <p:scale>
          <a:sx n="102" d="100"/>
          <a:sy n="102" d="100"/>
        </p:scale>
        <p:origin x="632" y="192"/>
      </p:cViewPr>
      <p:guideLst>
        <p:guide orient="horz" pos="928"/>
        <p:guide pos="568"/>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handoutMaster" Target="handoutMasters/handoutMaster1.xml"/><Relationship Id="rId108" Type="http://schemas.microsoft.com/office/2016/11/relationships/changesInfo" Target="changesInfos/changesInfo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microsoft.com/office/2015/10/relationships/revisionInfo" Target="revisionInfo.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Leeber" userId="15028f3c-0a13-4345-9369-dac953ae4f16" providerId="ADAL" clId="{7919B23F-7A09-9045-AF75-6B22E6B320EF}"/>
    <pc:docChg chg="modSld modMainMaster">
      <pc:chgData name="Kathryn Leeber" userId="15028f3c-0a13-4345-9369-dac953ae4f16" providerId="ADAL" clId="{7919B23F-7A09-9045-AF75-6B22E6B320EF}" dt="2020-12-18T18:39:10.797" v="6" actId="20577"/>
      <pc:docMkLst>
        <pc:docMk/>
      </pc:docMkLst>
      <pc:sldChg chg="modSp mod">
        <pc:chgData name="Kathryn Leeber" userId="15028f3c-0a13-4345-9369-dac953ae4f16" providerId="ADAL" clId="{7919B23F-7A09-9045-AF75-6B22E6B320EF}" dt="2020-12-18T18:39:10.797" v="6" actId="20577"/>
        <pc:sldMkLst>
          <pc:docMk/>
          <pc:sldMk cId="0" sldId="284"/>
        </pc:sldMkLst>
        <pc:spChg chg="mod">
          <ac:chgData name="Kathryn Leeber" userId="15028f3c-0a13-4345-9369-dac953ae4f16" providerId="ADAL" clId="{7919B23F-7A09-9045-AF75-6B22E6B320EF}" dt="2020-12-18T18:39:10.797" v="6" actId="20577"/>
          <ac:spMkLst>
            <pc:docMk/>
            <pc:sldMk cId="0" sldId="284"/>
            <ac:spMk id="4" creationId="{00000000-0000-0000-0000-000000000000}"/>
          </ac:spMkLst>
        </pc:spChg>
      </pc:sldChg>
      <pc:sldMasterChg chg="modSp modSldLayout">
        <pc:chgData name="Kathryn Leeber" userId="15028f3c-0a13-4345-9369-dac953ae4f16" providerId="ADAL" clId="{7919B23F-7A09-9045-AF75-6B22E6B320EF}" dt="2020-12-18T18:38:51.199" v="2"/>
        <pc:sldMasterMkLst>
          <pc:docMk/>
          <pc:sldMasterMk cId="2871921020" sldId="2147483648"/>
        </pc:sldMasterMkLst>
        <pc:spChg chg="mod">
          <ac:chgData name="Kathryn Leeber" userId="15028f3c-0a13-4345-9369-dac953ae4f16" providerId="ADAL" clId="{7919B23F-7A09-9045-AF75-6B22E6B320EF}" dt="2020-12-18T18:38:51.199" v="2"/>
          <ac:spMkLst>
            <pc:docMk/>
            <pc:sldMasterMk cId="2871921020" sldId="2147483648"/>
            <ac:spMk id="7" creationId="{21F38BD8-3F75-CE4C-AFEF-0C6B45F77F8C}"/>
          </ac:spMkLst>
        </pc:spChg>
        <pc:sldLayoutChg chg="modSp">
          <pc:chgData name="Kathryn Leeber" userId="15028f3c-0a13-4345-9369-dac953ae4f16" providerId="ADAL" clId="{7919B23F-7A09-9045-AF75-6B22E6B320EF}" dt="2020-12-18T18:38:44.121" v="0"/>
          <pc:sldLayoutMkLst>
            <pc:docMk/>
            <pc:sldMasterMk cId="2871921020" sldId="2147483648"/>
            <pc:sldLayoutMk cId="3047549913" sldId="2147483649"/>
          </pc:sldLayoutMkLst>
          <pc:spChg chg="mod">
            <ac:chgData name="Kathryn Leeber" userId="15028f3c-0a13-4345-9369-dac953ae4f16" providerId="ADAL" clId="{7919B23F-7A09-9045-AF75-6B22E6B320EF}" dt="2020-12-18T18:38:44.121" v="0"/>
            <ac:spMkLst>
              <pc:docMk/>
              <pc:sldMasterMk cId="2871921020" sldId="2147483648"/>
              <pc:sldLayoutMk cId="3047549913" sldId="2147483649"/>
              <ac:spMk id="17" creationId="{BEEECFBC-FB4D-9945-A4FF-28E342055AC3}"/>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latin typeface="Arial" panose="020B0604020202020204" pitchFamily="34" charset="0"/>
              </a:rPr>
              <a:t>12/18/20</a:t>
            </a:fld>
            <a:endParaRPr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latin typeface="Arial" panose="020B0604020202020204" pitchFamily="34" charset="0"/>
              </a:rPr>
              <a:t>‹#›</a:t>
            </a:fld>
            <a:endParaRPr dirty="0">
              <a:latin typeface="Arial" panose="020B0604020202020204" pitchFamily="34" charset="0"/>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37F6C43-988E-4257-9A1C-C162EF036D58}" type="datetimeFigureOut">
              <a:rPr lang="en-US" smtClean="0"/>
              <a:pPr/>
              <a:t>12/18/20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ED491D0-8E1B-49C7-849B-A28568D94497}" type="slidenum">
              <a:rPr lang="en-US" smtClean="0"/>
              <a:pPr/>
              <a:t>‹#›</a:t>
            </a:fld>
            <a:endParaRPr lang="en-US"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Standards Competencies</a:t>
            </a:r>
          </a:p>
          <a:p>
            <a:endParaRPr lang="en-US" altLang="en-US" dirty="0">
              <a:latin typeface="Times New Roman" charset="0"/>
              <a:ea typeface="MS PGothic" charset="-128"/>
            </a:endParaRPr>
          </a:p>
          <a:p>
            <a:r>
              <a:rPr lang="en-US" altLang="en-US" dirty="0">
                <a:latin typeface="Times New Roman" charset="0"/>
                <a:ea typeface="MS PGothic" charset="-128"/>
              </a:rPr>
              <a:t>EMS Operations</a:t>
            </a:r>
          </a:p>
          <a:p>
            <a:r>
              <a:rPr lang="en-US" altLang="en-US" dirty="0">
                <a:latin typeface="Times New Roman" charset="0"/>
                <a:ea typeface="MS PGothic" charset="-128"/>
              </a:rPr>
              <a:t>Knowledge of operational roles and responsibilities to ensure patient, public, and personnel safety.</a:t>
            </a:r>
          </a:p>
          <a:p>
            <a:endParaRPr lang="en-US" altLang="en-US" dirty="0">
              <a:latin typeface="Times New Roman" charset="0"/>
              <a:ea typeface="MS PGothic" charset="-128"/>
            </a:endParaRPr>
          </a:p>
          <a:p>
            <a:r>
              <a:rPr lang="en-US" altLang="en-US" dirty="0">
                <a:solidFill>
                  <a:srgbClr val="FF0000"/>
                </a:solidFill>
                <a:latin typeface="Times New Roman" charset="0"/>
                <a:ea typeface="MS PGothic" charset="-128"/>
              </a:rPr>
              <a:t>Vehicle Extrication</a:t>
            </a:r>
          </a:p>
          <a:p>
            <a:r>
              <a:rPr lang="en-US" altLang="en-US" dirty="0">
                <a:latin typeface="Times New Roman" charset="0"/>
                <a:ea typeface="MS PGothic" charset="-128"/>
              </a:rPr>
              <a:t>• Safe vehicle extrication </a:t>
            </a:r>
          </a:p>
          <a:p>
            <a:r>
              <a:rPr lang="en-US" altLang="en-US" dirty="0">
                <a:latin typeface="Times New Roman" charset="0"/>
                <a:ea typeface="MS PGothic" charset="-128"/>
              </a:rPr>
              <a:t>• Use of simple hand tools</a:t>
            </a: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4829AFF-264D-1F46-89A1-2440C9303DC1}" type="slidenum">
              <a:rPr lang="en-US" altLang="en-US" sz="1200"/>
              <a:pPr eaLnBrk="1" hangingPunct="1"/>
              <a:t>2</a:t>
            </a:fld>
            <a:endParaRPr lang="en-US" altLang="en-US" sz="1200" dirty="0"/>
          </a:p>
        </p:txBody>
      </p:sp>
    </p:spTree>
    <p:extLst>
      <p:ext uri="{BB962C8B-B14F-4D97-AF65-F5344CB8AC3E}">
        <p14:creationId xmlns:p14="http://schemas.microsoft.com/office/powerpoint/2010/main" val="1876204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Roles and responsibilities</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EMS providers are responsible for:</a:t>
            </a:r>
            <a:endParaRPr lang="en-IN" altLang="en-US" dirty="0">
              <a:latin typeface="Times New Roman" charset="0"/>
              <a:ea typeface="MS PGothic" charset="-128"/>
            </a:endParaRPr>
          </a:p>
          <a:p>
            <a:r>
              <a:rPr lang="en-US" altLang="en-US" dirty="0">
                <a:latin typeface="Times New Roman" charset="0"/>
                <a:ea typeface="MS PGothic" charset="-128"/>
              </a:rPr>
              <a:t>              a.    Assessing and providing medical care</a:t>
            </a:r>
            <a:endParaRPr lang="en-IN" altLang="en-US" dirty="0">
              <a:latin typeface="Times New Roman" charset="0"/>
              <a:ea typeface="MS PGothic" charset="-128"/>
            </a:endParaRPr>
          </a:p>
          <a:p>
            <a:r>
              <a:rPr lang="en-US" altLang="en-US" dirty="0">
                <a:latin typeface="Times New Roman" charset="0"/>
                <a:ea typeface="MS PGothic" charset="-128"/>
              </a:rPr>
              <a:t>              b.    Triaging and packaging patients</a:t>
            </a:r>
            <a:endParaRPr lang="en-IN" altLang="en-US" dirty="0">
              <a:latin typeface="Times New Roman" charset="0"/>
              <a:ea typeface="MS PGothic" charset="-128"/>
            </a:endParaRPr>
          </a:p>
          <a:p>
            <a:r>
              <a:rPr lang="en-US" altLang="en-US" dirty="0">
                <a:latin typeface="Times New Roman" charset="0"/>
                <a:ea typeface="MS PGothic" charset="-128"/>
              </a:rPr>
              <a:t>              c.    Providing additional assessment and care as needed once patients are removed</a:t>
            </a:r>
            <a:endParaRPr lang="en-IN" altLang="en-US" dirty="0">
              <a:latin typeface="Times New Roman" charset="0"/>
              <a:ea typeface="MS PGothic" charset="-128"/>
            </a:endParaRPr>
          </a:p>
          <a:p>
            <a:r>
              <a:rPr lang="en-US" altLang="en-US" dirty="0">
                <a:latin typeface="Times New Roman" charset="0"/>
                <a:ea typeface="MS PGothic" charset="-128"/>
              </a:rPr>
              <a:t>              d.    Providing transport to the emergency department</a:t>
            </a:r>
            <a:endParaRPr lang="en-IN" altLang="en-US" dirty="0">
              <a:latin typeface="Times New Roman" charset="0"/>
              <a:ea typeface="MS PGothic" charset="-128"/>
            </a:endParaRPr>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BEC063A-1C38-904A-950E-5CB206C738EF}" type="slidenum">
              <a:rPr lang="en-US" altLang="en-US" sz="1200"/>
              <a:pPr eaLnBrk="1" hangingPunct="1"/>
              <a:t>11</a:t>
            </a:fld>
            <a:endParaRPr lang="en-US" altLang="en-US" sz="1200" dirty="0"/>
          </a:p>
        </p:txBody>
      </p:sp>
    </p:spTree>
    <p:extLst>
      <p:ext uri="{BB962C8B-B14F-4D97-AF65-F5344CB8AC3E}">
        <p14:creationId xmlns:p14="http://schemas.microsoft.com/office/powerpoint/2010/main" val="816054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The rescue team is responsible for:</a:t>
            </a:r>
            <a:endParaRPr lang="en-IN" altLang="en-US" dirty="0">
              <a:latin typeface="Times New Roman" charset="0"/>
              <a:ea typeface="MS PGothic" charset="-128"/>
            </a:endParaRPr>
          </a:p>
          <a:p>
            <a:r>
              <a:rPr lang="en-US" altLang="en-US" dirty="0">
                <a:latin typeface="Times New Roman" charset="0"/>
                <a:ea typeface="MS PGothic" charset="-128"/>
              </a:rPr>
              <a:t>       a.    Securing and stabilizing the vehicle</a:t>
            </a:r>
            <a:endParaRPr lang="en-IN" altLang="en-US" dirty="0">
              <a:latin typeface="Times New Roman" charset="0"/>
              <a:ea typeface="MS PGothic" charset="-128"/>
            </a:endParaRPr>
          </a:p>
          <a:p>
            <a:r>
              <a:rPr lang="en-US" altLang="en-US" dirty="0">
                <a:latin typeface="Times New Roman" charset="0"/>
                <a:ea typeface="MS PGothic" charset="-128"/>
              </a:rPr>
              <a:t>       b.    Providing safe entrance and access to the patients</a:t>
            </a:r>
            <a:endParaRPr lang="en-IN" altLang="en-US" dirty="0">
              <a:latin typeface="Times New Roman" charset="0"/>
              <a:ea typeface="MS PGothic" charset="-128"/>
            </a:endParaRPr>
          </a:p>
          <a:p>
            <a:r>
              <a:rPr lang="en-US" altLang="en-US" dirty="0">
                <a:latin typeface="Times New Roman" charset="0"/>
                <a:ea typeface="MS PGothic" charset="-128"/>
              </a:rPr>
              <a:t>       c.    Extricating any patients</a:t>
            </a:r>
            <a:endParaRPr lang="en-IN" altLang="en-US" dirty="0">
              <a:latin typeface="Times New Roman" charset="0"/>
              <a:ea typeface="MS PGothic" charset="-128"/>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B45165B-EF86-1746-95F3-C8CCFCC57A49}" type="slidenum">
              <a:rPr lang="en-US" altLang="en-US" sz="1200"/>
              <a:pPr eaLnBrk="1" hangingPunct="1"/>
              <a:t>12</a:t>
            </a:fld>
            <a:endParaRPr lang="en-US" altLang="en-US" sz="1200" dirty="0"/>
          </a:p>
        </p:txBody>
      </p:sp>
    </p:spTree>
    <p:extLst>
      <p:ext uri="{BB962C8B-B14F-4D97-AF65-F5344CB8AC3E}">
        <p14:creationId xmlns:p14="http://schemas.microsoft.com/office/powerpoint/2010/main" val="1591663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Law enforcement officers are responsible for:</a:t>
            </a:r>
            <a:endParaRPr lang="en-IN" altLang="en-US" dirty="0">
              <a:latin typeface="Times New Roman" charset="0"/>
              <a:ea typeface="MS PGothic" charset="-128"/>
            </a:endParaRPr>
          </a:p>
          <a:p>
            <a:r>
              <a:rPr lang="en-US" altLang="en-US" dirty="0">
                <a:latin typeface="Times New Roman" charset="0"/>
                <a:ea typeface="MS PGothic" charset="-128"/>
              </a:rPr>
              <a:t>       a.    Controlling traffic</a:t>
            </a:r>
            <a:endParaRPr lang="en-IN" altLang="en-US" dirty="0">
              <a:latin typeface="Times New Roman" charset="0"/>
              <a:ea typeface="MS PGothic" charset="-128"/>
            </a:endParaRPr>
          </a:p>
          <a:p>
            <a:r>
              <a:rPr lang="en-US" altLang="en-US" dirty="0">
                <a:latin typeface="Times New Roman" charset="0"/>
                <a:ea typeface="MS PGothic" charset="-128"/>
              </a:rPr>
              <a:t>       b.    Maintaining order at the scene</a:t>
            </a:r>
            <a:endParaRPr lang="en-IN" altLang="en-US" dirty="0">
              <a:latin typeface="Times New Roman" charset="0"/>
              <a:ea typeface="MS PGothic" charset="-128"/>
            </a:endParaRPr>
          </a:p>
          <a:p>
            <a:r>
              <a:rPr lang="en-US" altLang="en-US" dirty="0">
                <a:latin typeface="Times New Roman" charset="0"/>
                <a:ea typeface="MS PGothic" charset="-128"/>
              </a:rPr>
              <a:t>       c.    Establishing and maintaining a perimeter</a:t>
            </a:r>
            <a:endParaRPr lang="en-IN" altLang="en-US" dirty="0">
              <a:latin typeface="Times New Roman" charset="0"/>
              <a:ea typeface="MS PGothic" charset="-128"/>
            </a:endParaRP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C3B5B66-6D07-704A-A7B1-7CB9CAD916DE}" type="slidenum">
              <a:rPr lang="en-US" altLang="en-US" sz="1200"/>
              <a:pPr eaLnBrk="1" hangingPunct="1"/>
              <a:t>13</a:t>
            </a:fld>
            <a:endParaRPr lang="en-US" altLang="en-US" sz="1200" dirty="0"/>
          </a:p>
        </p:txBody>
      </p:sp>
    </p:spTree>
    <p:extLst>
      <p:ext uri="{BB962C8B-B14F-4D97-AF65-F5344CB8AC3E}">
        <p14:creationId xmlns:p14="http://schemas.microsoft.com/office/powerpoint/2010/main" val="2036574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Firefighters are responsible for:</a:t>
            </a:r>
            <a:endParaRPr lang="en-IN" altLang="en-US" dirty="0">
              <a:latin typeface="Times New Roman" charset="0"/>
              <a:ea typeface="MS PGothic" charset="-128"/>
            </a:endParaRPr>
          </a:p>
          <a:p>
            <a:r>
              <a:rPr lang="en-US" altLang="en-US" dirty="0">
                <a:latin typeface="Times New Roman" charset="0"/>
                <a:ea typeface="MS PGothic" charset="-128"/>
              </a:rPr>
              <a:t>       a.    Extinguishing fire</a:t>
            </a:r>
            <a:endParaRPr lang="en-IN" altLang="en-US" dirty="0">
              <a:latin typeface="Times New Roman" charset="0"/>
              <a:ea typeface="MS PGothic" charset="-128"/>
            </a:endParaRPr>
          </a:p>
          <a:p>
            <a:r>
              <a:rPr lang="en-US" altLang="en-US" dirty="0">
                <a:latin typeface="Times New Roman" charset="0"/>
                <a:ea typeface="MS PGothic" charset="-128"/>
              </a:rPr>
              <a:t>       b.    Preventing additional ignition</a:t>
            </a:r>
            <a:endParaRPr lang="en-IN" altLang="en-US" dirty="0">
              <a:latin typeface="Times New Roman" charset="0"/>
              <a:ea typeface="MS PGothic" charset="-128"/>
            </a:endParaRPr>
          </a:p>
          <a:p>
            <a:r>
              <a:rPr lang="en-US" altLang="en-US" dirty="0">
                <a:latin typeface="Times New Roman" charset="0"/>
                <a:ea typeface="MS PGothic" charset="-128"/>
              </a:rPr>
              <a:t>       c.    Ensuring that the scene is safe</a:t>
            </a:r>
            <a:endParaRPr lang="en-IN" altLang="en-US" dirty="0">
              <a:latin typeface="Times New Roman" charset="0"/>
              <a:ea typeface="MS PGothic" charset="-128"/>
            </a:endParaRPr>
          </a:p>
          <a:p>
            <a:r>
              <a:rPr lang="en-US" altLang="en-US" dirty="0">
                <a:latin typeface="Times New Roman" charset="0"/>
                <a:ea typeface="MS PGothic" charset="-128"/>
              </a:rPr>
              <a:t>       d.    Removing spilled fuel</a:t>
            </a:r>
            <a:endParaRPr lang="en-IN" altLang="en-US" dirty="0">
              <a:latin typeface="Times New Roman" charset="0"/>
              <a:ea typeface="MS PGothic" charset="-128"/>
            </a:endParaRPr>
          </a:p>
          <a:p>
            <a:r>
              <a:rPr lang="en-US" altLang="en-US" dirty="0">
                <a:latin typeface="Times New Roman" charset="0"/>
                <a:ea typeface="MS PGothic" charset="-128"/>
              </a:rPr>
              <a:t>5.    Roles and responsibilities often vary based on jurisdiction and available agencies.</a:t>
            </a:r>
            <a:endParaRPr lang="en-IN" altLang="en-US" dirty="0">
              <a:latin typeface="Times New Roman" charset="0"/>
              <a:ea typeface="MS PGothic" charset="-128"/>
            </a:endParaRPr>
          </a:p>
          <a:p>
            <a:r>
              <a:rPr lang="en-US" altLang="en-US" dirty="0">
                <a:latin typeface="Times New Roman" charset="0"/>
                <a:ea typeface="MS PGothic" charset="-128"/>
              </a:rPr>
              <a:t>6.    Good communication among team members and clear leadership are essential to safe, efficient provision of proper emergency care.   </a:t>
            </a:r>
            <a:endParaRPr lang="en-IN" altLang="en-US" dirty="0">
              <a:latin typeface="Times New Roman" charset="0"/>
              <a:ea typeface="MS PGothic" charset="-128"/>
            </a:endParaRP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C5FF045-EB3E-5D44-ABAD-99166F5E5FFD}" type="slidenum">
              <a:rPr lang="en-US" altLang="en-US" sz="1200"/>
              <a:pPr eaLnBrk="1" hangingPunct="1"/>
              <a:t>14</a:t>
            </a:fld>
            <a:endParaRPr lang="en-US" altLang="en-US" sz="1200" dirty="0"/>
          </a:p>
        </p:txBody>
      </p:sp>
    </p:spTree>
    <p:extLst>
      <p:ext uri="{BB962C8B-B14F-4D97-AF65-F5344CB8AC3E}">
        <p14:creationId xmlns:p14="http://schemas.microsoft.com/office/powerpoint/2010/main" val="2113524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Preparation</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Preparing for an incident requiring extrication involves preincident training with rescue personnel for the various types of rescue situations to which you might respond.</a:t>
            </a:r>
            <a:endParaRPr lang="en-IN" altLang="en-US" dirty="0">
              <a:latin typeface="Times New Roman" charset="0"/>
              <a:ea typeface="MS PGothic" charset="-128"/>
            </a:endParaRPr>
          </a:p>
          <a:p>
            <a:r>
              <a:rPr lang="en-US" altLang="en-US" dirty="0">
                <a:latin typeface="Times New Roman" charset="0"/>
                <a:ea typeface="MS PGothic" charset="-128"/>
              </a:rPr>
              <a:t>       2.    Rescue personnel must routinely check the extrication tools and their response vehicles.</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2D5F66B-30DE-C342-88CF-DA12BBBE785A}" type="slidenum">
              <a:rPr lang="en-US" altLang="en-US" sz="1200"/>
              <a:pPr eaLnBrk="1" hangingPunct="1"/>
              <a:t>15</a:t>
            </a:fld>
            <a:endParaRPr lang="en-US" altLang="en-US" sz="1200" dirty="0"/>
          </a:p>
        </p:txBody>
      </p:sp>
    </p:spTree>
    <p:extLst>
      <p:ext uri="{BB962C8B-B14F-4D97-AF65-F5344CB8AC3E}">
        <p14:creationId xmlns:p14="http://schemas.microsoft.com/office/powerpoint/2010/main" val="479703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En route to the scene</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Procedures and safety precautions similar to those in the phases of an ambulance call are used when responding to a rescue incident.</a:t>
            </a:r>
            <a:endParaRPr lang="en-IN" altLang="en-US" dirty="0">
              <a:latin typeface="Times New Roman" charset="0"/>
              <a:ea typeface="MS PGothic" charset="-128"/>
            </a:endParaRP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AE887C8-EF83-2E4A-9CE0-A873D2897A7D}" type="slidenum">
              <a:rPr lang="en-US" altLang="en-US" sz="1200"/>
              <a:pPr eaLnBrk="1" hangingPunct="1"/>
              <a:t>16</a:t>
            </a:fld>
            <a:endParaRPr lang="en-US" altLang="en-US" sz="1200" dirty="0"/>
          </a:p>
        </p:txBody>
      </p:sp>
    </p:spTree>
    <p:extLst>
      <p:ext uri="{BB962C8B-B14F-4D97-AF65-F5344CB8AC3E}">
        <p14:creationId xmlns:p14="http://schemas.microsoft.com/office/powerpoint/2010/main" val="722357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Arrival and scene size-up</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Position the ambulance to block the scene from oncoming traffic.</a:t>
            </a:r>
            <a:endParaRPr lang="en-IN" altLang="en-US" dirty="0">
              <a:latin typeface="Times New Roman" charset="0"/>
              <a:ea typeface="MS PGothic" charset="-128"/>
            </a:endParaRPr>
          </a:p>
          <a:p>
            <a:r>
              <a:rPr lang="en-US" altLang="en-US" dirty="0">
                <a:latin typeface="Times New Roman" charset="0"/>
                <a:ea typeface="MS PGothic" charset="-128"/>
              </a:rPr>
              <a:t>              a.    Use only essential warning lights.</a:t>
            </a:r>
            <a:endParaRPr lang="en-IN" altLang="en-US" dirty="0">
              <a:latin typeface="Times New Roman" charset="0"/>
              <a:ea typeface="MS PGothic" charset="-128"/>
            </a:endParaRPr>
          </a:p>
          <a:p>
            <a:r>
              <a:rPr lang="en-US" sz="1200" kern="1200" dirty="0">
                <a:solidFill>
                  <a:schemeClr val="tx1"/>
                </a:solidFill>
                <a:effectLst/>
                <a:latin typeface="Times New Roman" charset="0"/>
                <a:ea typeface="MS PGothic" charset="-128"/>
                <a:cs typeface="MS PGothic" charset="0"/>
              </a:rPr>
              <a:t>              </a:t>
            </a:r>
            <a:r>
              <a:rPr lang="en-US" sz="1200" kern="1200" dirty="0">
                <a:solidFill>
                  <a:schemeClr val="tx1"/>
                </a:solidFill>
                <a:effectLst/>
                <a:latin typeface="Times New Roman" pitchFamily="18" charset="0"/>
                <a:ea typeface="MS PGothic" pitchFamily="34" charset="-128"/>
                <a:cs typeface="MS PGothic" charset="0"/>
              </a:rPr>
              <a:t>b.   Choose a location that will allow safe access to the scene while leaving a way to drive your ambulance out. </a:t>
            </a:r>
          </a:p>
          <a:p>
            <a:r>
              <a:rPr lang="en-US" altLang="en-US" dirty="0">
                <a:latin typeface="Times New Roman" charset="0"/>
                <a:ea typeface="MS PGothic" charset="-128"/>
              </a:rPr>
              <a:t>       2.    Put on PPE and look for passing cars before exiting your vehicle.</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0602655-090D-874B-A5B3-FF0B18B30368}" type="slidenum">
              <a:rPr lang="en-US" altLang="en-US" sz="1200"/>
              <a:pPr eaLnBrk="1" hangingPunct="1"/>
              <a:t>17</a:t>
            </a:fld>
            <a:endParaRPr lang="en-US" altLang="en-US" sz="1200" dirty="0"/>
          </a:p>
        </p:txBody>
      </p:sp>
    </p:spTree>
    <p:extLst>
      <p:ext uri="{BB962C8B-B14F-4D97-AF65-F5344CB8AC3E}">
        <p14:creationId xmlns:p14="http://schemas.microsoft.com/office/powerpoint/2010/main" val="934874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3.    Make sure the scene is properly marked and protected.</a:t>
            </a:r>
            <a:endParaRPr lang="en-IN" altLang="en-US" dirty="0">
              <a:latin typeface="Times New Roman" charset="0"/>
              <a:ea typeface="MS PGothic" charset="-128"/>
            </a:endParaRPr>
          </a:p>
          <a:p>
            <a:r>
              <a:rPr lang="en-US" altLang="en-US" dirty="0">
                <a:latin typeface="Times New Roman" charset="0"/>
                <a:ea typeface="MS PGothic" charset="-128"/>
              </a:rPr>
              <a:t>4.    Size-up is the ongoing process of information gathering and scene evaluation to determine appropriate strategies and tactics to manage an emergency.</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5C95492-5201-694F-8144-1965A10825F6}" type="slidenum">
              <a:rPr lang="en-US" altLang="en-US" sz="1200"/>
              <a:pPr eaLnBrk="1" hangingPunct="1"/>
              <a:t>18</a:t>
            </a:fld>
            <a:endParaRPr lang="en-US" altLang="en-US" sz="1200" dirty="0"/>
          </a:p>
        </p:txBody>
      </p:sp>
    </p:spTree>
    <p:extLst>
      <p:ext uri="{BB962C8B-B14F-4D97-AF65-F5344CB8AC3E}">
        <p14:creationId xmlns:p14="http://schemas.microsoft.com/office/powerpoint/2010/main" val="1445998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5.    Evaluate the hazards and determine the number of patients by doing a 360° walk around of the scene.</a:t>
            </a:r>
          </a:p>
          <a:p>
            <a:r>
              <a:rPr lang="en-US" altLang="en-US" dirty="0">
                <a:latin typeface="Times New Roman" charset="0"/>
                <a:ea typeface="MS PGothic" charset="-128"/>
              </a:rPr>
              <a:t>       a.    Look for the following:</a:t>
            </a:r>
          </a:p>
          <a:p>
            <a:r>
              <a:rPr lang="en-US" altLang="en-US" dirty="0">
                <a:latin typeface="Times New Roman" charset="0"/>
                <a:ea typeface="MS PGothic" charset="-128"/>
              </a:rPr>
              <a:t>              i.    Mechanism of injury</a:t>
            </a:r>
          </a:p>
          <a:p>
            <a:r>
              <a:rPr lang="en-US" altLang="en-US" dirty="0">
                <a:latin typeface="Times New Roman" charset="0"/>
                <a:ea typeface="MS PGothic" charset="-128"/>
              </a:rPr>
              <a:t>              ii.   Downed electrical lines</a:t>
            </a:r>
          </a:p>
          <a:p>
            <a:r>
              <a:rPr lang="en-US" altLang="en-US" dirty="0">
                <a:latin typeface="Times New Roman" charset="0"/>
                <a:ea typeface="MS PGothic" charset="-128"/>
              </a:rPr>
              <a:t>              iii.  Leaking fuels or fluids</a:t>
            </a:r>
          </a:p>
          <a:p>
            <a:endParaRPr lang="en-US" altLang="en-US" dirty="0">
              <a:latin typeface="Times New Roman" charset="0"/>
              <a:ea typeface="MS PGothic" charset="-128"/>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6246789-13F0-2A45-BEBF-15780C7D3DEE}" type="slidenum">
              <a:rPr lang="en-US" altLang="en-US" sz="1200"/>
              <a:pPr eaLnBrk="1" hangingPunct="1"/>
              <a:t>19</a:t>
            </a:fld>
            <a:endParaRPr lang="en-US" altLang="en-US" sz="1200" dirty="0"/>
          </a:p>
        </p:txBody>
      </p:sp>
    </p:spTree>
    <p:extLst>
      <p:ext uri="{BB962C8B-B14F-4D97-AF65-F5344CB8AC3E}">
        <p14:creationId xmlns:p14="http://schemas.microsoft.com/office/powerpoint/2010/main" val="1975436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iv.    Smoke or fire</a:t>
            </a:r>
            <a:endParaRPr lang="en-IN" altLang="en-US" dirty="0">
              <a:latin typeface="Times New Roman" charset="0"/>
              <a:ea typeface="MS PGothic" charset="-128"/>
            </a:endParaRPr>
          </a:p>
          <a:p>
            <a:r>
              <a:rPr lang="en-US" altLang="en-US" dirty="0">
                <a:latin typeface="Times New Roman" charset="0"/>
                <a:ea typeface="MS PGothic" charset="-128"/>
              </a:rPr>
              <a:t>v.     Broken glass</a:t>
            </a:r>
            <a:endParaRPr lang="en-IN" altLang="en-US" dirty="0">
              <a:latin typeface="Times New Roman" charset="0"/>
              <a:ea typeface="MS PGothic" charset="-128"/>
            </a:endParaRPr>
          </a:p>
          <a:p>
            <a:r>
              <a:rPr lang="en-US" altLang="en-US" dirty="0">
                <a:latin typeface="Times New Roman" charset="0"/>
                <a:ea typeface="MS PGothic" charset="-128"/>
              </a:rPr>
              <a:t>vi.    Trapped or ejected patients</a:t>
            </a:r>
            <a:endParaRPr lang="en-IN" altLang="en-US" dirty="0">
              <a:latin typeface="Times New Roman" charset="0"/>
              <a:ea typeface="MS PGothic" charset="-128"/>
            </a:endParaRPr>
          </a:p>
          <a:p>
            <a:r>
              <a:rPr lang="en-US" altLang="en-US" dirty="0">
                <a:latin typeface="Times New Roman" charset="0"/>
                <a:ea typeface="MS PGothic" charset="-128"/>
              </a:rPr>
              <a:t>vii.   The number of patients and vehicles involved</a:t>
            </a:r>
            <a:endParaRPr lang="en-IN" altLang="en-US" dirty="0">
              <a:latin typeface="Times New Roman" charset="0"/>
              <a:ea typeface="MS PGothic" charset="-128"/>
            </a:endParaRPr>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F6FFCC5-3581-3049-9C7A-97EB4A65EF8A}" type="slidenum">
              <a:rPr lang="en-US" altLang="en-US" sz="1200"/>
              <a:pPr eaLnBrk="1" hangingPunct="1"/>
              <a:t>20</a:t>
            </a:fld>
            <a:endParaRPr lang="en-US" altLang="en-US" sz="1200" dirty="0"/>
          </a:p>
        </p:txBody>
      </p:sp>
    </p:spTree>
    <p:extLst>
      <p:ext uri="{BB962C8B-B14F-4D97-AF65-F5344CB8AC3E}">
        <p14:creationId xmlns:p14="http://schemas.microsoft.com/office/powerpoint/2010/main" val="1068207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 Introduction</a:t>
            </a:r>
          </a:p>
          <a:p>
            <a:r>
              <a:rPr lang="en-IN" altLang="en-US" dirty="0">
                <a:latin typeface="Times New Roman" charset="0"/>
                <a:ea typeface="MS PGothic" charset="-128"/>
              </a:rPr>
              <a:t>A.    You will usually not be responsible for rescue; you may assist with extrication.</a:t>
            </a:r>
          </a:p>
          <a:p>
            <a:r>
              <a:rPr lang="en-IN" altLang="en-US" dirty="0">
                <a:latin typeface="Times New Roman" charset="0"/>
                <a:ea typeface="MS PGothic" charset="-128"/>
              </a:rPr>
              <a:t>       1.    Rescue requires training beyond the EMT level.</a:t>
            </a:r>
          </a:p>
          <a:p>
            <a:r>
              <a:rPr lang="en-IN" altLang="en-US" dirty="0">
                <a:latin typeface="Times New Roman" charset="0"/>
                <a:ea typeface="MS PGothic" charset="-128"/>
              </a:rPr>
              <a:t>	</a:t>
            </a:r>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C8D237E-3766-DB4E-BE04-D74F94E1D71F}" type="slidenum">
              <a:rPr lang="en-US" altLang="en-US" sz="1200"/>
              <a:pPr eaLnBrk="1" hangingPunct="1"/>
              <a:t>3</a:t>
            </a:fld>
            <a:endParaRPr lang="en-US" altLang="en-US" sz="1200" dirty="0"/>
          </a:p>
        </p:txBody>
      </p:sp>
    </p:spTree>
    <p:extLst>
      <p:ext uri="{BB962C8B-B14F-4D97-AF65-F5344CB8AC3E}">
        <p14:creationId xmlns:p14="http://schemas.microsoft.com/office/powerpoint/2010/main" val="18694997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While looking at the vehicle(s) involved in a motor vehicle collision, note the damage to the vehicle(s).</a:t>
            </a:r>
            <a:endParaRPr lang="en-IN" altLang="en-US" dirty="0">
              <a:latin typeface="Times New Roman" charset="0"/>
              <a:ea typeface="MS PGothic" charset="-128"/>
            </a:endParaRPr>
          </a:p>
          <a:p>
            <a:r>
              <a:rPr lang="en-US" altLang="en-US" dirty="0">
                <a:latin typeface="Times New Roman" charset="0"/>
                <a:ea typeface="MS PGothic" charset="-128"/>
              </a:rPr>
              <a:t>       i.    Bent steering wheel may indicate significant face and/or thoracic trauma.</a:t>
            </a:r>
            <a:endParaRPr lang="en-IN" altLang="en-US" dirty="0">
              <a:latin typeface="Times New Roman" charset="0"/>
              <a:ea typeface="MS PGothic" charset="-128"/>
            </a:endParaRPr>
          </a:p>
          <a:p>
            <a:r>
              <a:rPr lang="en-US" altLang="en-US" dirty="0">
                <a:latin typeface="Times New Roman" charset="0"/>
                <a:ea typeface="MS PGothic" charset="-128"/>
              </a:rPr>
              <a:t>       ii.   Imprints in the dashboard may indicate lower extremity injuries such as fractures and possible hip dislocations and fractures.</a:t>
            </a:r>
            <a:endParaRPr lang="en-IN" altLang="en-US" dirty="0">
              <a:latin typeface="Times New Roman" charset="0"/>
              <a:ea typeface="MS PGothic" charset="-128"/>
            </a:endParaRPr>
          </a:p>
          <a:p>
            <a:r>
              <a:rPr lang="en-US" altLang="en-US" dirty="0">
                <a:latin typeface="Times New Roman" charset="0"/>
                <a:ea typeface="MS PGothic" charset="-128"/>
              </a:rPr>
              <a:t>       iii.  Lift deployed airbags to see if there is deformity to the steering wheel or dashboard, which indicates the patient struck the structure after the airbag deflated.</a:t>
            </a:r>
            <a:endParaRPr lang="en-IN" altLang="en-US" dirty="0">
              <a:latin typeface="Times New Roman" charset="0"/>
              <a:ea typeface="MS PGothic" charset="-128"/>
            </a:endParaRPr>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B18720B-3DFD-9249-A09C-D12D044AECAE}" type="slidenum">
              <a:rPr lang="en-US" altLang="en-US" sz="1200"/>
              <a:pPr eaLnBrk="1" hangingPunct="1"/>
              <a:t>21</a:t>
            </a:fld>
            <a:endParaRPr lang="en-US" altLang="en-US" sz="1200" dirty="0"/>
          </a:p>
        </p:txBody>
      </p:sp>
    </p:spTree>
    <p:extLst>
      <p:ext uri="{BB962C8B-B14F-4D97-AF65-F5344CB8AC3E}">
        <p14:creationId xmlns:p14="http://schemas.microsoft.com/office/powerpoint/2010/main" val="3985164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iv.    Unrestrained patients may have contact injuries as well as secondary injuries; check windshield for a spider-web pattern of shattered glass indicating possible head, face, or neck injuries.</a:t>
            </a:r>
            <a:endParaRPr lang="en-IN" altLang="en-US" dirty="0">
              <a:latin typeface="Times New Roman" charset="0"/>
              <a:ea typeface="MS PGothic" charset="-128"/>
            </a:endParaRPr>
          </a:p>
          <a:p>
            <a:r>
              <a:rPr lang="en-US" altLang="en-US" dirty="0">
                <a:latin typeface="Times New Roman" charset="0"/>
                <a:ea typeface="MS PGothic" charset="-128"/>
              </a:rPr>
              <a:t>v.     Include findings in your documentation; use the information to maintain a high index of suspicion.</a:t>
            </a:r>
            <a:endParaRPr lang="en-IN" altLang="en-US" dirty="0">
              <a:latin typeface="Times New Roman" charset="0"/>
              <a:ea typeface="MS PGothic" charset="-128"/>
            </a:endParaRPr>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5CFAAB6-52B2-C84F-B575-F43DFC738107}" type="slidenum">
              <a:rPr lang="en-US" altLang="en-US" sz="1200"/>
              <a:pPr eaLnBrk="1" hangingPunct="1"/>
              <a:t>22</a:t>
            </a:fld>
            <a:endParaRPr lang="en-US" altLang="en-US" sz="1200" dirty="0"/>
          </a:p>
        </p:txBody>
      </p:sp>
    </p:spTree>
    <p:extLst>
      <p:ext uri="{BB962C8B-B14F-4D97-AF65-F5344CB8AC3E}">
        <p14:creationId xmlns:p14="http://schemas.microsoft.com/office/powerpoint/2010/main" val="20127033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Evaluate the need for additional resources</a:t>
            </a:r>
            <a:endParaRPr lang="en-IN" altLang="en-US" dirty="0">
              <a:latin typeface="Times New Roman" charset="0"/>
              <a:ea typeface="MS PGothic" charset="-128"/>
            </a:endParaRPr>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03ECD72-224E-434A-9A3D-EDF9CE0FF4A3}" type="slidenum">
              <a:rPr lang="en-US" altLang="en-US" sz="1200"/>
              <a:pPr eaLnBrk="1" hangingPunct="1"/>
              <a:t>23</a:t>
            </a:fld>
            <a:endParaRPr lang="en-US" altLang="en-US" sz="1200" dirty="0"/>
          </a:p>
        </p:txBody>
      </p:sp>
    </p:spTree>
    <p:extLst>
      <p:ext uri="{BB962C8B-B14F-4D97-AF65-F5344CB8AC3E}">
        <p14:creationId xmlns:p14="http://schemas.microsoft.com/office/powerpoint/2010/main" val="3421572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Look for spilled fuel and other flammable substances.</a:t>
            </a:r>
            <a:endParaRPr lang="en-IN" altLang="en-US" dirty="0">
              <a:latin typeface="Times New Roman" charset="0"/>
              <a:ea typeface="MS PGothic" charset="-128"/>
            </a:endParaRPr>
          </a:p>
          <a:p>
            <a:r>
              <a:rPr lang="en-US" altLang="en-US" dirty="0">
                <a:latin typeface="Times New Roman" charset="0"/>
                <a:ea typeface="MS PGothic" charset="-128"/>
              </a:rPr>
              <a:t>e.    Rain, sleet, or snow can present an added hazard for rescue.</a:t>
            </a:r>
            <a:endParaRPr lang="en-IN" altLang="en-US" dirty="0">
              <a:latin typeface="Times New Roman" charset="0"/>
              <a:ea typeface="MS PGothic" charset="-128"/>
            </a:endParaRPr>
          </a:p>
          <a:p>
            <a:r>
              <a:rPr lang="en-US" altLang="en-US" dirty="0">
                <a:latin typeface="Times New Roman" charset="0"/>
                <a:ea typeface="MS PGothic" charset="-128"/>
              </a:rPr>
              <a:t>f.     Crashes that occur on hills are harder to handle than those that occur on level ground.</a:t>
            </a:r>
            <a:endParaRPr lang="en-IN" altLang="en-US" dirty="0">
              <a:latin typeface="Times New Roman" charset="0"/>
              <a:ea typeface="MS PGothic" charset="-128"/>
            </a:endParaRPr>
          </a:p>
          <a:p>
            <a:r>
              <a:rPr lang="en-US" altLang="en-US" dirty="0">
                <a:latin typeface="Times New Roman" charset="0"/>
                <a:ea typeface="MS PGothic" charset="-128"/>
              </a:rPr>
              <a:t>g.    Some crash scenes may present threats of violence.</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A1B0AAC-88EB-B64B-ACEA-228CEB99623E}" type="slidenum">
              <a:rPr lang="en-US" altLang="en-US" sz="1200"/>
              <a:pPr eaLnBrk="1" hangingPunct="1"/>
              <a:t>24</a:t>
            </a:fld>
            <a:endParaRPr lang="en-US" altLang="en-US" sz="1200" dirty="0"/>
          </a:p>
        </p:txBody>
      </p:sp>
    </p:spTree>
    <p:extLst>
      <p:ext uri="{BB962C8B-B14F-4D97-AF65-F5344CB8AC3E}">
        <p14:creationId xmlns:p14="http://schemas.microsoft.com/office/powerpoint/2010/main" val="18230096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a:latin typeface="Times New Roman" charset="0"/>
                <a:ea typeface="MS PGothic" charset="-128"/>
              </a:rPr>
              <a:t>6.    </a:t>
            </a:r>
            <a:r>
              <a:rPr lang="en-US" altLang="en-US" dirty="0">
                <a:latin typeface="Times New Roman" charset="0"/>
                <a:ea typeface="MS PGothic" charset="-128"/>
              </a:rPr>
              <a:t>Coordinate your efforts with rescue teams and law enforcement.</a:t>
            </a:r>
            <a:endParaRPr lang="en-IN" altLang="en-US" dirty="0">
              <a:latin typeface="Times New Roman" charset="0"/>
              <a:ea typeface="MS PGothic" charset="-128"/>
            </a:endParaRPr>
          </a:p>
          <a:p>
            <a:r>
              <a:rPr lang="en-US" altLang="en-US" dirty="0">
                <a:latin typeface="Times New Roman" charset="0"/>
                <a:ea typeface="MS PGothic" charset="-128"/>
              </a:rPr>
              <a:t>       a.    Communicate with members of the rescue team throughout extrication.</a:t>
            </a:r>
            <a:endParaRPr lang="en-IN" altLang="en-US" dirty="0">
              <a:latin typeface="Times New Roman" charset="0"/>
              <a:ea typeface="MS PGothic" charset="-128"/>
            </a:endParaRPr>
          </a:p>
          <a:p>
            <a:r>
              <a:rPr lang="en-US" altLang="en-US" dirty="0">
                <a:latin typeface="Times New Roman" charset="0"/>
                <a:ea typeface="MS PGothic" charset="-128"/>
              </a:rPr>
              <a:t>              i.    Start talking to the incident commander as soon as you arrive.</a:t>
            </a:r>
            <a:endParaRPr lang="en-IN" altLang="en-US" dirty="0">
              <a:latin typeface="Times New Roman" charset="0"/>
              <a:ea typeface="MS PGothic" charset="-128"/>
            </a:endParaRPr>
          </a:p>
          <a:p>
            <a:r>
              <a:rPr lang="en-US" altLang="en-US" dirty="0">
                <a:latin typeface="Times New Roman" charset="0"/>
                <a:ea typeface="MS PGothic" charset="-128"/>
              </a:rPr>
              <a:t>              ii.   You will enter the vehicle and provide care for the patient(s) when approved by the incident commander.</a:t>
            </a:r>
            <a:endParaRPr lang="en-IN" altLang="en-US" dirty="0">
              <a:latin typeface="Times New Roman" charset="0"/>
              <a:ea typeface="MS PGothic" charset="-128"/>
            </a:endParaRP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BA16C6F-944F-394A-8D0B-2CB213735BB2}" type="slidenum">
              <a:rPr lang="en-US" altLang="en-US" sz="1200"/>
              <a:pPr eaLnBrk="1" hangingPunct="1"/>
              <a:t>25</a:t>
            </a:fld>
            <a:endParaRPr lang="en-US" altLang="en-US" sz="1200" dirty="0"/>
          </a:p>
        </p:txBody>
      </p:sp>
    </p:spTree>
    <p:extLst>
      <p:ext uri="{BB962C8B-B14F-4D97-AF65-F5344CB8AC3E}">
        <p14:creationId xmlns:p14="http://schemas.microsoft.com/office/powerpoint/2010/main" val="11741806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F.    Hazard control</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Downed electrical lines are a common hazard at vehicle crash scenes.</a:t>
            </a:r>
            <a:endParaRPr lang="en-IN" altLang="en-US" dirty="0">
              <a:latin typeface="Times New Roman" charset="0"/>
              <a:ea typeface="MS PGothic" charset="-128"/>
            </a:endParaRPr>
          </a:p>
          <a:p>
            <a:r>
              <a:rPr lang="en-US" altLang="en-US" dirty="0">
                <a:latin typeface="Times New Roman" charset="0"/>
                <a:ea typeface="MS PGothic" charset="-128"/>
              </a:rPr>
              <a:t>              a.    Never attempt to move downed electrical lines.</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If power lines are close to a vehicle involved in a crash, instruct the patient to remain in the vehicle until power is shut off.</a:t>
            </a:r>
            <a:endParaRPr lang="en-IN" altLang="en-US" dirty="0">
              <a:latin typeface="Times New Roman" charset="0"/>
              <a:ea typeface="MS PGothic" charset="-128"/>
            </a:endParaRPr>
          </a:p>
          <a:p>
            <a:r>
              <a:rPr lang="en-US" altLang="en-US" dirty="0">
                <a:latin typeface="Times New Roman" charset="0"/>
                <a:ea typeface="MS PGothic" charset="-128"/>
              </a:rPr>
              <a:t>              c.    Remain in the safe zone, outside of the danger zone (hot zone).</a:t>
            </a:r>
            <a:endParaRPr lang="en-IN" altLang="en-US" dirty="0">
              <a:latin typeface="Times New Roman" charset="0"/>
              <a:ea typeface="MS PGothic" charset="-128"/>
            </a:endParaRPr>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DC393A0-1646-764D-B752-5C8C697E77A8}" type="slidenum">
              <a:rPr lang="en-US" altLang="en-US" sz="1200"/>
              <a:pPr eaLnBrk="1" hangingPunct="1"/>
              <a:t>26</a:t>
            </a:fld>
            <a:endParaRPr lang="en-US" altLang="en-US" sz="1200" dirty="0"/>
          </a:p>
        </p:txBody>
      </p:sp>
    </p:spTree>
    <p:extLst>
      <p:ext uri="{BB962C8B-B14F-4D97-AF65-F5344CB8AC3E}">
        <p14:creationId xmlns:p14="http://schemas.microsoft.com/office/powerpoint/2010/main" val="12274228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illustration on this slide displays the danger zone (hot zone).</a:t>
            </a:r>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2FF0F89-5D67-F345-A7EF-E2B3FFCD2B5F}" type="slidenum">
              <a:rPr lang="en-US" altLang="en-US" sz="1200"/>
              <a:pPr eaLnBrk="1" hangingPunct="1"/>
              <a:t>27</a:t>
            </a:fld>
            <a:endParaRPr lang="en-US" altLang="en-US" sz="1200" dirty="0"/>
          </a:p>
        </p:txBody>
      </p:sp>
    </p:spTree>
    <p:extLst>
      <p:ext uri="{BB962C8B-B14F-4D97-AF65-F5344CB8AC3E}">
        <p14:creationId xmlns:p14="http://schemas.microsoft.com/office/powerpoint/2010/main" val="11067541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2.    Family members and bystanders can also create hazards.</a:t>
            </a:r>
            <a:endParaRPr lang="en-IN" altLang="en-US" dirty="0">
              <a:latin typeface="Times New Roman" charset="0"/>
              <a:ea typeface="MS PGothic" charset="-128"/>
            </a:endParaRPr>
          </a:p>
          <a:p>
            <a:r>
              <a:rPr lang="en-US" altLang="en-US" dirty="0">
                <a:latin typeface="Times New Roman" charset="0"/>
                <a:ea typeface="MS PGothic" charset="-128"/>
              </a:rPr>
              <a:t>3.    The vehicle also can be a hazard.</a:t>
            </a:r>
            <a:endParaRPr lang="en-IN" altLang="en-US" dirty="0">
              <a:latin typeface="Times New Roman" charset="0"/>
              <a:ea typeface="MS PGothic" charset="-128"/>
            </a:endParaRPr>
          </a:p>
          <a:p>
            <a:r>
              <a:rPr lang="en-US" altLang="en-US" dirty="0">
                <a:latin typeface="Times New Roman" charset="0"/>
                <a:ea typeface="MS PGothic" charset="-128"/>
              </a:rPr>
              <a:t>       a.    An unstable automobile on its side or roof can be a danger to you.</a:t>
            </a:r>
            <a:endParaRPr lang="en-IN" altLang="en-US" dirty="0">
              <a:latin typeface="Times New Roman" charset="0"/>
              <a:ea typeface="MS PGothic" charset="-128"/>
            </a:endParaRPr>
          </a:p>
          <a:p>
            <a:r>
              <a:rPr lang="en-US" altLang="en-US" dirty="0">
                <a:latin typeface="Times New Roman" charset="0"/>
                <a:ea typeface="MS PGothic" charset="-128"/>
              </a:rPr>
              <a:t>              i.    Rescue personnel can stabilize the car with a variety of jacks or cribbing.</a:t>
            </a:r>
            <a:endParaRPr lang="en-IN" altLang="en-US" dirty="0">
              <a:latin typeface="Times New Roman" charset="0"/>
              <a:ea typeface="MS PGothic" charset="-128"/>
            </a:endParaRPr>
          </a:p>
          <a:p>
            <a:r>
              <a:rPr lang="en-US" altLang="en-US" dirty="0">
                <a:latin typeface="Times New Roman" charset="0"/>
                <a:ea typeface="MS PGothic" charset="-128"/>
              </a:rPr>
              <a:t>       b.    Ensure that the car is in “park” with the parking brake set and the ignition turned off.</a:t>
            </a:r>
            <a:endParaRPr lang="en-IN" altLang="en-US" dirty="0">
              <a:latin typeface="Times New Roman" charset="0"/>
              <a:ea typeface="MS PGothic" charset="-128"/>
            </a:endParaRPr>
          </a:p>
          <a:p>
            <a:r>
              <a:rPr lang="en-US" altLang="en-US" dirty="0">
                <a:latin typeface="Times New Roman" charset="0"/>
                <a:ea typeface="MS PGothic" charset="-128"/>
              </a:rPr>
              <a:t>       c.    Both battery cables should be disconnected to minimize the possibility of sparks or fire.</a:t>
            </a:r>
            <a:endParaRPr lang="en-IN" altLang="en-US" dirty="0">
              <a:latin typeface="Times New Roman" charset="0"/>
              <a:ea typeface="MS PGothic" charset="-128"/>
            </a:endParaRP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377DFF3-526C-0045-A136-4DF0AA4995BE}" type="slidenum">
              <a:rPr lang="en-US" altLang="en-US" sz="1200"/>
              <a:pPr eaLnBrk="1" hangingPunct="1"/>
              <a:t>28</a:t>
            </a:fld>
            <a:endParaRPr lang="en-US" altLang="en-US" sz="1200" dirty="0"/>
          </a:p>
        </p:txBody>
      </p:sp>
    </p:spTree>
    <p:extLst>
      <p:ext uri="{BB962C8B-B14F-4D97-AF65-F5344CB8AC3E}">
        <p14:creationId xmlns:p14="http://schemas.microsoft.com/office/powerpoint/2010/main" val="18611491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4.    Alternative fuel vehicles</a:t>
            </a:r>
            <a:endParaRPr lang="en-IN" altLang="en-US" dirty="0">
              <a:latin typeface="Times New Roman" charset="0"/>
              <a:ea typeface="MS PGothic" charset="-128"/>
            </a:endParaRPr>
          </a:p>
          <a:p>
            <a:r>
              <a:rPr lang="en-US" altLang="en-US" dirty="0">
                <a:latin typeface="Times New Roman" charset="0"/>
                <a:ea typeface="MS PGothic" charset="-128"/>
              </a:rPr>
              <a:t>       a.    Vehicles may be powered by electricity and electricity/gasoline hybrids, or fuels such as propane, natural gas, methanol, or hydrogen.</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Disconnect the battery to prevent further fire or explosion.</a:t>
            </a:r>
            <a:endParaRPr lang="en-IN" altLang="en-US" dirty="0">
              <a:latin typeface="Times New Roman" charset="0"/>
              <a:ea typeface="MS PGothic" charset="-128"/>
            </a:endParaRPr>
          </a:p>
          <a:p>
            <a:r>
              <a:rPr lang="en-US" altLang="en-US" dirty="0">
                <a:latin typeface="Times New Roman" charset="0"/>
                <a:ea typeface="MS PGothic" charset="-128"/>
              </a:rPr>
              <a:t>              ii.    In more than 40% of today’s alternative fuel vehicles, the batteries are located in the trunk or under the seats, not in the engine compartment.</a:t>
            </a:r>
            <a:endParaRPr lang="en-IN" altLang="en-US" dirty="0">
              <a:latin typeface="Times New Roman" charset="0"/>
              <a:ea typeface="MS PGothic" charset="-128"/>
            </a:endParaRPr>
          </a:p>
          <a:p>
            <a:r>
              <a:rPr lang="en-US" altLang="en-US" dirty="0">
                <a:latin typeface="Times New Roman" charset="0"/>
                <a:ea typeface="MS PGothic" charset="-128"/>
              </a:rPr>
              <a:t>              iii.   There may be more than one battery present.</a:t>
            </a:r>
            <a:endParaRPr lang="en-IN" altLang="en-US" dirty="0">
              <a:latin typeface="Times New Roman" charset="0"/>
              <a:ea typeface="MS PGothic" charset="-128"/>
            </a:endParaRPr>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8265678-6EFE-8F44-ADC3-66D43A2ED84B}" type="slidenum">
              <a:rPr lang="en-US" altLang="en-US" sz="1200"/>
              <a:pPr eaLnBrk="1" hangingPunct="1"/>
              <a:t>29</a:t>
            </a:fld>
            <a:endParaRPr lang="en-US" altLang="en-US" sz="1200" dirty="0"/>
          </a:p>
        </p:txBody>
      </p:sp>
    </p:spTree>
    <p:extLst>
      <p:ext uri="{BB962C8B-B14F-4D97-AF65-F5344CB8AC3E}">
        <p14:creationId xmlns:p14="http://schemas.microsoft.com/office/powerpoint/2010/main" val="876341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b.    Hybrid vehicle systems</a:t>
            </a:r>
            <a:endParaRPr lang="en-IN" altLang="en-US" dirty="0">
              <a:latin typeface="Times New Roman" charset="0"/>
              <a:ea typeface="MS PGothic" charset="-128"/>
            </a:endParaRPr>
          </a:p>
          <a:p>
            <a:r>
              <a:rPr lang="en-US" altLang="en-US" dirty="0">
                <a:latin typeface="Times New Roman" charset="0"/>
                <a:ea typeface="MS PGothic" charset="-128"/>
              </a:rPr>
              <a:t>       i.    Hybrid batteries have a higher voltage than traditional automotive batteries.</a:t>
            </a:r>
            <a:endParaRPr lang="en-IN" altLang="en-US" dirty="0">
              <a:latin typeface="Times New Roman" charset="0"/>
              <a:ea typeface="MS PGothic" charset="-128"/>
            </a:endParaRPr>
          </a:p>
          <a:p>
            <a:r>
              <a:rPr lang="en-US" altLang="en-US" dirty="0">
                <a:latin typeface="Times New Roman" charset="0"/>
                <a:ea typeface="MS PGothic" charset="-128"/>
              </a:rPr>
              <a:t>       ii.   It may take up to 10 minutes for a high voltage system to deenergize after the main battery is turned off.</a:t>
            </a:r>
            <a:endParaRPr lang="en-IN" altLang="en-US" dirty="0">
              <a:latin typeface="Times New Roman" charset="0"/>
              <a:ea typeface="MS PGothic" charset="-128"/>
            </a:endParaRPr>
          </a:p>
          <a:p>
            <a:r>
              <a:rPr lang="en-US" altLang="en-US" dirty="0">
                <a:latin typeface="Times New Roman" charset="0"/>
                <a:ea typeface="MS PGothic" charset="-128"/>
              </a:rPr>
              <a:t>       iii.  Avoid high-voltage cables (typically orange) and components.</a:t>
            </a:r>
            <a:endParaRPr lang="en-IN" altLang="en-US" dirty="0">
              <a:latin typeface="Times New Roman" charset="0"/>
              <a:ea typeface="MS PGothic" charset="-128"/>
            </a:endParaRPr>
          </a:p>
          <a:p>
            <a:r>
              <a:rPr lang="en-US" altLang="en-US" dirty="0">
                <a:latin typeface="Times New Roman" charset="0"/>
                <a:ea typeface="MS PGothic" charset="-128"/>
              </a:rPr>
              <a:t>       iv.  Damaged high-voltage batteries may give off toxic fumes.</a:t>
            </a:r>
            <a:endParaRPr lang="en-IN" altLang="en-US" dirty="0">
              <a:latin typeface="Times New Roman" charset="0"/>
              <a:ea typeface="MS PGothic" charset="-128"/>
            </a:endParaRPr>
          </a:p>
          <a:p>
            <a:r>
              <a:rPr lang="en-US" altLang="en-US" dirty="0">
                <a:latin typeface="Times New Roman" charset="0"/>
                <a:ea typeface="MS PGothic" charset="-128"/>
              </a:rPr>
              <a:t>       v.   Do not approach the vehicle if unusual odor is detected, and retreat if you experience burning in your eyes or throat.</a:t>
            </a:r>
            <a:endParaRPr lang="en-IN" altLang="en-US" dirty="0">
              <a:latin typeface="Times New Roman" charset="0"/>
              <a:ea typeface="MS PGothic" charset="-128"/>
            </a:endParaRPr>
          </a:p>
        </p:txBody>
      </p:sp>
      <p:sp>
        <p:nvSpPr>
          <p:cNvPr id="150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C3868D2-E3D1-3849-A4CC-1D20C142136D}" type="slidenum">
              <a:rPr lang="en-US" altLang="en-US" sz="1200"/>
              <a:pPr eaLnBrk="1" hangingPunct="1"/>
              <a:t>30</a:t>
            </a:fld>
            <a:endParaRPr lang="en-US" altLang="en-US" sz="1200" dirty="0"/>
          </a:p>
        </p:txBody>
      </p:sp>
    </p:spTree>
    <p:extLst>
      <p:ext uri="{BB962C8B-B14F-4D97-AF65-F5344CB8AC3E}">
        <p14:creationId xmlns:p14="http://schemas.microsoft.com/office/powerpoint/2010/main" val="1840491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II. Safety</a:t>
            </a:r>
          </a:p>
          <a:p>
            <a:r>
              <a:rPr lang="en-US" altLang="en-US" dirty="0">
                <a:latin typeface="Times New Roman" charset="0"/>
                <a:ea typeface="MS PGothic" charset="-128"/>
              </a:rPr>
              <a:t>A.    Extrication requires mental and physical preparation.</a:t>
            </a:r>
            <a:endParaRPr lang="en-IN" altLang="en-US" b="1" dirty="0">
              <a:latin typeface="Times New Roman" charset="0"/>
              <a:ea typeface="MS PGothic" charset="-128"/>
            </a:endParaRPr>
          </a:p>
          <a:p>
            <a:r>
              <a:rPr lang="en-US" altLang="en-US" dirty="0">
                <a:latin typeface="Times New Roman" charset="0"/>
                <a:ea typeface="MS PGothic" charset="-128"/>
              </a:rPr>
              <a:t>       1.    Priority is to provide patient care.</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2.    Personal safety and that of your team must be addressed before patient care is initiated.</a:t>
            </a:r>
            <a:endParaRPr lang="en-IN" altLang="en-US" dirty="0">
              <a:latin typeface="Times New Roman" charset="0"/>
              <a:ea typeface="MS PGothic" charset="-128"/>
            </a:endParaRPr>
          </a:p>
          <a:p>
            <a:r>
              <a:rPr lang="en-US" altLang="en-US" dirty="0">
                <a:latin typeface="Times New Roman" charset="0"/>
                <a:ea typeface="MS PGothic" charset="-128"/>
              </a:rPr>
              <a:t>       3.    The equipment that you use and the gear that you wear will depend on the hazards you expect to encounter, as well as what you observe during your scene size-up.</a:t>
            </a:r>
            <a:endParaRPr lang="en-IN" altLang="en-US" dirty="0">
              <a:latin typeface="Times New Roman" charset="0"/>
              <a:ea typeface="MS PGothic" charset="-128"/>
            </a:endParaRPr>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DE1C36A-7DAB-084F-9200-5B3842F72E53}" type="slidenum">
              <a:rPr lang="en-US" altLang="en-US" sz="1200"/>
              <a:pPr eaLnBrk="1" hangingPunct="1"/>
              <a:t>4</a:t>
            </a:fld>
            <a:endParaRPr lang="en-US" altLang="en-US" sz="1200" dirty="0"/>
          </a:p>
        </p:txBody>
      </p:sp>
    </p:spTree>
    <p:extLst>
      <p:ext uri="{BB962C8B-B14F-4D97-AF65-F5344CB8AC3E}">
        <p14:creationId xmlns:p14="http://schemas.microsoft.com/office/powerpoint/2010/main" val="8497144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G.    Support operations</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Support operations include:</a:t>
            </a:r>
            <a:endParaRPr lang="en-IN" altLang="en-US" dirty="0">
              <a:latin typeface="Times New Roman" charset="0"/>
              <a:ea typeface="MS PGothic" charset="-128"/>
            </a:endParaRPr>
          </a:p>
          <a:p>
            <a:r>
              <a:rPr lang="en-US" altLang="en-US" dirty="0">
                <a:latin typeface="Times New Roman" charset="0"/>
                <a:ea typeface="MS PGothic" charset="-128"/>
              </a:rPr>
              <a:t>              a.    Lighting the scene</a:t>
            </a:r>
            <a:endParaRPr lang="en-IN" altLang="en-US" dirty="0">
              <a:latin typeface="Times New Roman" charset="0"/>
              <a:ea typeface="MS PGothic" charset="-128"/>
            </a:endParaRPr>
          </a:p>
          <a:p>
            <a:r>
              <a:rPr lang="en-US" altLang="en-US" dirty="0">
                <a:latin typeface="Times New Roman" charset="0"/>
                <a:ea typeface="MS PGothic" charset="-128"/>
              </a:rPr>
              <a:t>              b.    Establishing tool and equipment staging areas</a:t>
            </a:r>
            <a:endParaRPr lang="en-IN" altLang="en-US" dirty="0">
              <a:latin typeface="Times New Roman" charset="0"/>
              <a:ea typeface="MS PGothic" charset="-128"/>
            </a:endParaRPr>
          </a:p>
          <a:p>
            <a:r>
              <a:rPr lang="en-US" altLang="en-US" dirty="0">
                <a:latin typeface="Times New Roman" charset="0"/>
                <a:ea typeface="MS PGothic" charset="-128"/>
              </a:rPr>
              <a:t>              c.    Marking helicopter landing zones</a:t>
            </a:r>
            <a:endParaRPr lang="en-IN" altLang="en-US" dirty="0">
              <a:latin typeface="Times New Roman" charset="0"/>
              <a:ea typeface="MS PGothic" charset="-128"/>
            </a:endParaRPr>
          </a:p>
          <a:p>
            <a:r>
              <a:rPr lang="en-US" altLang="en-US" dirty="0">
                <a:latin typeface="Times New Roman" charset="0"/>
                <a:ea typeface="MS PGothic" charset="-128"/>
              </a:rPr>
              <a:t>       2.    Fire and rescue personnel will work together on these functions.</a:t>
            </a:r>
            <a:endParaRPr lang="en-IN" altLang="en-US" dirty="0">
              <a:latin typeface="Times New Roman" charset="0"/>
              <a:ea typeface="MS PGothic" charset="-128"/>
            </a:endParaRPr>
          </a:p>
        </p:txBody>
      </p:sp>
      <p:sp>
        <p:nvSpPr>
          <p:cNvPr id="151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5DA3D3D-FEDF-B84B-A91D-6B0D876DA301}" type="slidenum">
              <a:rPr lang="en-US" altLang="en-US" sz="1200"/>
              <a:pPr eaLnBrk="1" hangingPunct="1"/>
              <a:t>31</a:t>
            </a:fld>
            <a:endParaRPr lang="en-US" altLang="en-US" sz="1200" dirty="0"/>
          </a:p>
        </p:txBody>
      </p:sp>
    </p:spTree>
    <p:extLst>
      <p:ext uri="{BB962C8B-B14F-4D97-AF65-F5344CB8AC3E}">
        <p14:creationId xmlns:p14="http://schemas.microsoft.com/office/powerpoint/2010/main" val="7794831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H.    Gaining access</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Gaining access to the patient is a critical phase of extrication.</a:t>
            </a:r>
            <a:endParaRPr lang="en-IN" altLang="en-US" dirty="0">
              <a:latin typeface="Times New Roman" charset="0"/>
              <a:ea typeface="MS PGothic" charset="-128"/>
            </a:endParaRPr>
          </a:p>
          <a:p>
            <a:r>
              <a:rPr lang="en-US" altLang="en-US" dirty="0">
                <a:latin typeface="Times New Roman" charset="0"/>
                <a:ea typeface="MS PGothic" charset="-128"/>
              </a:rPr>
              <a:t>              a.    Make sure that the vehicle is stable and hazards are eliminated or controlled.</a:t>
            </a:r>
            <a:endParaRPr lang="en-IN" altLang="en-US" dirty="0">
              <a:latin typeface="Times New Roman" charset="0"/>
              <a:ea typeface="MS PGothic" charset="-128"/>
            </a:endParaRPr>
          </a:p>
          <a:p>
            <a:r>
              <a:rPr lang="en-US" altLang="en-US" dirty="0">
                <a:latin typeface="Times New Roman" charset="0"/>
                <a:ea typeface="MS PGothic" charset="-128"/>
              </a:rPr>
              <a:t>       2.    The exact way to gain access to a patient depends on the situation.</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C40D038-8DDF-6343-9B6F-A71C5F60DD36}" type="slidenum">
              <a:rPr lang="en-US" altLang="en-US" sz="1200"/>
              <a:pPr eaLnBrk="1" hangingPunct="1"/>
              <a:t>32</a:t>
            </a:fld>
            <a:endParaRPr lang="en-US" altLang="en-US" sz="1200" dirty="0"/>
          </a:p>
        </p:txBody>
      </p:sp>
    </p:spTree>
    <p:extLst>
      <p:ext uri="{BB962C8B-B14F-4D97-AF65-F5344CB8AC3E}">
        <p14:creationId xmlns:p14="http://schemas.microsoft.com/office/powerpoint/2010/main" val="11225343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figure on this slide shows a motor vehicle collision. The exact way to gain access depends on many factors, including the terrain, the way in which the vehicle is situated, and the weather.</a:t>
            </a:r>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53797FF-AE6E-A841-9A9D-57D99800AF83}" type="slidenum">
              <a:rPr lang="en-US" altLang="en-US" sz="1200"/>
              <a:pPr eaLnBrk="1" hangingPunct="1"/>
              <a:t>33</a:t>
            </a:fld>
            <a:endParaRPr lang="en-US" altLang="en-US" sz="1200" dirty="0"/>
          </a:p>
        </p:txBody>
      </p:sp>
    </p:spTree>
    <p:extLst>
      <p:ext uri="{BB962C8B-B14F-4D97-AF65-F5344CB8AC3E}">
        <p14:creationId xmlns:p14="http://schemas.microsoft.com/office/powerpoint/2010/main" val="7906958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To determine the exact location and position of the patient, consider the following questions:</a:t>
            </a:r>
            <a:endParaRPr lang="en-IN" altLang="en-US" dirty="0">
              <a:latin typeface="Times New Roman" charset="0"/>
              <a:ea typeface="MS PGothic" charset="-128"/>
            </a:endParaRPr>
          </a:p>
          <a:p>
            <a:r>
              <a:rPr lang="en-US" altLang="en-US" dirty="0">
                <a:latin typeface="Times New Roman" charset="0"/>
                <a:ea typeface="MS PGothic" charset="-128"/>
              </a:rPr>
              <a:t>       a.    Is the patient in a vehicle or in some other structure?</a:t>
            </a:r>
            <a:endParaRPr lang="en-IN" altLang="en-US" dirty="0">
              <a:latin typeface="Times New Roman" charset="0"/>
              <a:ea typeface="MS PGothic" charset="-128"/>
            </a:endParaRPr>
          </a:p>
          <a:p>
            <a:r>
              <a:rPr lang="en-US" altLang="en-US" dirty="0">
                <a:latin typeface="Times New Roman" charset="0"/>
                <a:ea typeface="MS PGothic" charset="-128"/>
              </a:rPr>
              <a:t>       b.    Is the vehicle or structure severely damaged?</a:t>
            </a:r>
            <a:endParaRPr lang="en-IN" altLang="en-US" dirty="0">
              <a:latin typeface="Times New Roman" charset="0"/>
              <a:ea typeface="MS PGothic" charset="-128"/>
            </a:endParaRPr>
          </a:p>
          <a:p>
            <a:r>
              <a:rPr lang="en-US" altLang="en-US" dirty="0">
                <a:latin typeface="Times New Roman" charset="0"/>
                <a:ea typeface="MS PGothic" charset="-128"/>
              </a:rPr>
              <a:t>       c.    What hazards exist that pose a risk to the patient and rescuers?</a:t>
            </a:r>
            <a:endParaRPr lang="en-IN" altLang="en-US" dirty="0">
              <a:latin typeface="Times New Roman" charset="0"/>
              <a:ea typeface="MS PGothic" charset="-128"/>
            </a:endParaRPr>
          </a:p>
          <a:p>
            <a:r>
              <a:rPr lang="en-US" altLang="en-US" dirty="0">
                <a:latin typeface="Times New Roman" charset="0"/>
                <a:ea typeface="MS PGothic" charset="-128"/>
              </a:rPr>
              <a:t>       d.    In what position is the vehicle? On what type of surface? Is the vehicle stable or is it apt to roll or tip?</a:t>
            </a:r>
            <a:endParaRPr lang="en-IN" altLang="en-US" dirty="0">
              <a:latin typeface="Times New Roman" charset="0"/>
              <a:ea typeface="MS PGothic" charset="-128"/>
            </a:endParaRPr>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76AEFA6-8092-F54F-822B-71FC7963956A}" type="slidenum">
              <a:rPr lang="en-US" altLang="en-US" sz="1200"/>
              <a:pPr eaLnBrk="1" hangingPunct="1"/>
              <a:t>34</a:t>
            </a:fld>
            <a:endParaRPr lang="en-US" altLang="en-US" sz="1200" dirty="0"/>
          </a:p>
        </p:txBody>
      </p:sp>
    </p:spTree>
    <p:extLst>
      <p:ext uri="{BB962C8B-B14F-4D97-AF65-F5344CB8AC3E}">
        <p14:creationId xmlns:p14="http://schemas.microsoft.com/office/powerpoint/2010/main" val="5961080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4.    Rapid vehicle extrication may be needed to quickly remove a patient if the environment is threatening or if the patient needs cardiopulmonary resuscitation.</a:t>
            </a:r>
            <a:endParaRPr lang="en-IN" altLang="en-US" dirty="0">
              <a:latin typeface="Times New Roman" charset="0"/>
              <a:ea typeface="MS PGothic" charset="-128"/>
            </a:endParaRPr>
          </a:p>
          <a:p>
            <a:r>
              <a:rPr lang="en-US" altLang="en-US" dirty="0">
                <a:latin typeface="Times New Roman" charset="0"/>
                <a:ea typeface="MS PGothic" charset="-128"/>
              </a:rPr>
              <a:t>       a.    A team of experienced EMTs should be able to perform rapid extrication in 1 minute or less.</a:t>
            </a:r>
            <a:endParaRPr lang="en-IN" altLang="en-US" dirty="0">
              <a:latin typeface="Times New Roman" charset="0"/>
              <a:ea typeface="MS PGothic" charset="-128"/>
            </a:endParaRPr>
          </a:p>
        </p:txBody>
      </p:sp>
      <p:sp>
        <p:nvSpPr>
          <p:cNvPr id="155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2BC15C6-EF41-6F4D-B780-4570AF6B1636}" type="slidenum">
              <a:rPr lang="en-US" altLang="en-US" sz="1200"/>
              <a:pPr eaLnBrk="1" hangingPunct="1"/>
              <a:t>35</a:t>
            </a:fld>
            <a:endParaRPr lang="en-US" altLang="en-US" sz="1200" dirty="0"/>
          </a:p>
        </p:txBody>
      </p:sp>
    </p:spTree>
    <p:extLst>
      <p:ext uri="{BB962C8B-B14F-4D97-AF65-F5344CB8AC3E}">
        <p14:creationId xmlns:p14="http://schemas.microsoft.com/office/powerpoint/2010/main" val="7762116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5.    During the access and extrication phases, make sure the patient remains safe.</a:t>
            </a:r>
            <a:endParaRPr lang="en-IN" altLang="en-US" dirty="0">
              <a:latin typeface="Times New Roman" charset="0"/>
              <a:ea typeface="MS PGothic" charset="-128"/>
            </a:endParaRPr>
          </a:p>
          <a:p>
            <a:r>
              <a:rPr lang="en-US" altLang="en-US" dirty="0">
                <a:latin typeface="Times New Roman" charset="0"/>
                <a:ea typeface="MS PGothic" charset="-128"/>
              </a:rPr>
              <a:t>       a.    A heavy, fire-resistant blanket can be used to protect the patient from breaking glass, flying particles, tools, or other hazards.</a:t>
            </a:r>
            <a:endParaRPr lang="en-IN" altLang="en-US" dirty="0">
              <a:latin typeface="Times New Roman" charset="0"/>
              <a:ea typeface="MS PGothic" charset="-128"/>
            </a:endParaRPr>
          </a:p>
          <a:p>
            <a:r>
              <a:rPr lang="en-US" altLang="en-US" dirty="0">
                <a:latin typeface="Times New Roman" charset="0"/>
                <a:ea typeface="MS PGothic" charset="-128"/>
              </a:rPr>
              <a:t>       b.    Always describe what you are going to do before you do it and as you are doing it, even if you think the patient is unresponsive.</a:t>
            </a:r>
            <a:endParaRPr lang="en-IN" altLang="en-US" dirty="0">
              <a:latin typeface="Times New Roman" charset="0"/>
              <a:ea typeface="MS PGothic" charset="-128"/>
            </a:endParaRPr>
          </a:p>
          <a:p>
            <a:r>
              <a:rPr lang="en-US" altLang="en-US" dirty="0">
                <a:latin typeface="Times New Roman" charset="0"/>
                <a:ea typeface="MS PGothic" charset="-128"/>
              </a:rPr>
              <a:t>       c.    Try to keep heat, noise, and force to a minimum.</a:t>
            </a:r>
            <a:endParaRPr lang="en-IN" altLang="en-US" dirty="0">
              <a:latin typeface="Times New Roman" charset="0"/>
              <a:ea typeface="MS PGothic" charset="-128"/>
            </a:endParaRPr>
          </a:p>
        </p:txBody>
      </p:sp>
      <p:sp>
        <p:nvSpPr>
          <p:cNvPr id="156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F03FCD4-6238-F641-B71C-29B7AF1FBD13}" type="slidenum">
              <a:rPr lang="en-US" altLang="en-US" sz="1200"/>
              <a:pPr eaLnBrk="1" hangingPunct="1"/>
              <a:t>36</a:t>
            </a:fld>
            <a:endParaRPr lang="en-US" altLang="en-US" sz="1200" dirty="0"/>
          </a:p>
        </p:txBody>
      </p:sp>
    </p:spTree>
    <p:extLst>
      <p:ext uri="{BB962C8B-B14F-4D97-AF65-F5344CB8AC3E}">
        <p14:creationId xmlns:p14="http://schemas.microsoft.com/office/powerpoint/2010/main" val="19736473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figure on this slide shows an EMS provider accessing the patient. Always explain to the patient why you are there and what you are doing.</a:t>
            </a:r>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DA01A71-A3A1-274B-BF08-4772338A2582}" type="slidenum">
              <a:rPr lang="en-US" altLang="en-US" sz="1200"/>
              <a:pPr eaLnBrk="1" hangingPunct="1"/>
              <a:t>37</a:t>
            </a:fld>
            <a:endParaRPr lang="en-US" altLang="en-US" sz="1200" dirty="0"/>
          </a:p>
        </p:txBody>
      </p:sp>
    </p:spTree>
    <p:extLst>
      <p:ext uri="{BB962C8B-B14F-4D97-AF65-F5344CB8AC3E}">
        <p14:creationId xmlns:p14="http://schemas.microsoft.com/office/powerpoint/2010/main" val="10581124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7.   Simple access</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a.   Your first step is simple access, trying to get to the patient as quickly and simply as possible without using any tools or breaking any glass.</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Automobiles are built for easy entry and exit.</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It may be necessary to use forcible entry methods.</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c.   The rescue team should provide the entrance you need to gain access to the patient.</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If the rescue team has not yet arrived, use tools like hammers, center punches, pry bars, and hacksaws.</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Available on the ambulance</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e.  Gain access by trying to use all door handles or by rolling down the windows before breaking any windows or using other methods of forced entry.</a:t>
            </a:r>
            <a:endParaRPr lang="en-IN" altLang="en-US" dirty="0">
              <a:latin typeface="Times New Roman" charset="0"/>
              <a:ea typeface="MS PGothic" charset="-128"/>
            </a:endParaRPr>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8DE4FE6-ABA2-D043-8425-546597A95309}" type="slidenum">
              <a:rPr lang="en-US" altLang="en-US" sz="1200"/>
              <a:pPr eaLnBrk="1" hangingPunct="1"/>
              <a:t>38</a:t>
            </a:fld>
            <a:endParaRPr lang="en-US" altLang="en-US" sz="1200" dirty="0"/>
          </a:p>
        </p:txBody>
      </p:sp>
    </p:spTree>
    <p:extLst>
      <p:ext uri="{BB962C8B-B14F-4D97-AF65-F5344CB8AC3E}">
        <p14:creationId xmlns:p14="http://schemas.microsoft.com/office/powerpoint/2010/main" val="3844545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8. Complex access</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a.   Complex access requires special tools, such as pneumatic and hydraulic devices.</a:t>
            </a:r>
            <a:endParaRPr lang="en-IN" altLang="en-US" dirty="0">
              <a:latin typeface="Times New Roman" charset="0"/>
              <a:ea typeface="MS PGothic" charset="-128"/>
            </a:endParaRPr>
          </a:p>
          <a:p>
            <a:pPr marL="0" indent="0">
              <a:buNone/>
            </a:pPr>
            <a:r>
              <a:rPr lang="en-US"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Requires special training</a:t>
            </a:r>
            <a:endParaRPr lang="en-IN" altLang="en-US" dirty="0">
              <a:latin typeface="Times New Roman" charset="0"/>
              <a:ea typeface="MS PGothic" charset="-128"/>
            </a:endParaRPr>
          </a:p>
          <a:p>
            <a:pPr marL="0" indent="0">
              <a:buNone/>
            </a:pPr>
            <a:r>
              <a:rPr lang="en-US" altLang="en-US" dirty="0">
                <a:latin typeface="Times New Roman" charset="0"/>
                <a:ea typeface="MS PGothic" charset="-128"/>
              </a:rPr>
              <a:t>          </a:t>
            </a:r>
            <a:r>
              <a:rPr lang="en-US" altLang="en-US" dirty="0" err="1">
                <a:latin typeface="Times New Roman" charset="0"/>
                <a:ea typeface="MS PGothic" charset="-128"/>
              </a:rPr>
              <a:t>ii.</a:t>
            </a:r>
            <a:r>
              <a:rPr lang="en-US" altLang="en-US" dirty="0">
                <a:latin typeface="Times New Roman" charset="0"/>
                <a:ea typeface="MS PGothic" charset="-128"/>
              </a:rPr>
              <a:t>   Includes breaking windows or removing roof</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These advanced skills are typically performed by a specialized team.</a:t>
            </a:r>
            <a:endParaRPr lang="en-IN" altLang="en-US" dirty="0">
              <a:latin typeface="Times New Roman" charset="0"/>
              <a:ea typeface="MS PGothic" charset="-128"/>
            </a:endParaRPr>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EF089C6-6C37-1F44-A399-E0CFC8875459}" type="slidenum">
              <a:rPr lang="en-US" altLang="en-US" sz="1200"/>
              <a:pPr eaLnBrk="1" hangingPunct="1"/>
              <a:t>39</a:t>
            </a:fld>
            <a:endParaRPr lang="en-US" altLang="en-US" sz="1200" dirty="0"/>
          </a:p>
        </p:txBody>
      </p:sp>
    </p:spTree>
    <p:extLst>
      <p:ext uri="{BB962C8B-B14F-4D97-AF65-F5344CB8AC3E}">
        <p14:creationId xmlns:p14="http://schemas.microsoft.com/office/powerpoint/2010/main" val="18974503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figure on this slide shows the extrication process. Complex access requires the use of pneumatic and/or hydraulic devices.</a:t>
            </a:r>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8C09F36-B399-4D4C-97CE-41481A0FFF56}" type="slidenum">
              <a:rPr lang="en-US" altLang="en-US" sz="1200"/>
              <a:pPr eaLnBrk="1" hangingPunct="1"/>
              <a:t>40</a:t>
            </a:fld>
            <a:endParaRPr lang="en-US" altLang="en-US" sz="1200" dirty="0"/>
          </a:p>
        </p:txBody>
      </p:sp>
    </p:spTree>
    <p:extLst>
      <p:ext uri="{BB962C8B-B14F-4D97-AF65-F5344CB8AC3E}">
        <p14:creationId xmlns:p14="http://schemas.microsoft.com/office/powerpoint/2010/main" val="315706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III. Vehicle Safety Systems</a:t>
            </a:r>
          </a:p>
          <a:p>
            <a:r>
              <a:rPr lang="en-US" altLang="en-US" dirty="0">
                <a:latin typeface="Times New Roman" charset="0"/>
                <a:ea typeface="MS PGothic" charset="-128"/>
              </a:rPr>
              <a:t>A.    Vehicle safety systems can become hazards after a collision.</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Shock-absorbing bumpers may be compressed or “loaded” following a front- or rear-end collision.</a:t>
            </a:r>
            <a:endParaRPr lang="en-IN" altLang="en-US" dirty="0">
              <a:latin typeface="Times New Roman" charset="0"/>
              <a:ea typeface="MS PGothic" charset="-128"/>
            </a:endParaRPr>
          </a:p>
          <a:p>
            <a:r>
              <a:rPr lang="en-US" altLang="en-US" dirty="0">
                <a:latin typeface="Times New Roman" charset="0"/>
                <a:ea typeface="MS PGothic" charset="-128"/>
              </a:rPr>
              <a:t>              a.    Approach vehicles from the side.</a:t>
            </a:r>
            <a:endParaRPr lang="en-IN" altLang="en-US" dirty="0">
              <a:latin typeface="Times New Roman" charset="0"/>
              <a:ea typeface="MS PGothic" charset="-128"/>
            </a:endParaRPr>
          </a:p>
          <a:p>
            <a:r>
              <a:rPr lang="en-US" altLang="en-US" dirty="0">
                <a:latin typeface="Times New Roman" charset="0"/>
                <a:ea typeface="MS PGothic" charset="-128"/>
              </a:rPr>
              <a:t>              b.    They can release and injure your knees and legs.</a:t>
            </a:r>
            <a:endParaRPr lang="en-IN" altLang="en-US" dirty="0">
              <a:latin typeface="Times New Roman" charset="0"/>
              <a:ea typeface="MS PGothic" charset="-128"/>
            </a:endParaRPr>
          </a:p>
          <a:p>
            <a:r>
              <a:rPr lang="en-US" altLang="en-US" dirty="0">
                <a:latin typeface="Times New Roman" charset="0"/>
                <a:ea typeface="MS PGothic" charset="-128"/>
              </a:rPr>
              <a:t>       2.    Manufacturers are required to install supplemental restraints or airbags in all new cars.</a:t>
            </a:r>
            <a:endParaRPr lang="en-IN" altLang="en-US" dirty="0">
              <a:latin typeface="Times New Roman" charset="0"/>
              <a:ea typeface="MS PGothic" charset="-128"/>
            </a:endParaRPr>
          </a:p>
          <a:p>
            <a:r>
              <a:rPr lang="en-US" altLang="en-US" dirty="0">
                <a:latin typeface="Times New Roman" charset="0"/>
                <a:ea typeface="MS PGothic" charset="-128"/>
              </a:rPr>
              <a:t>              a.    Airbags fill with a nonharmful gas on impact and quickly deflate after the crash.</a:t>
            </a:r>
            <a:endParaRPr lang="en-IN" altLang="en-US" dirty="0">
              <a:latin typeface="Times New Roman" charset="0"/>
              <a:ea typeface="MS PGothic" charset="-128"/>
            </a:endParaRPr>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853C25F-5FFB-4E4F-829A-B5ED898B408D}" type="slidenum">
              <a:rPr lang="en-US" altLang="en-US" sz="1200"/>
              <a:pPr eaLnBrk="1" hangingPunct="1"/>
              <a:t>5</a:t>
            </a:fld>
            <a:endParaRPr lang="en-US" altLang="en-US" sz="1200" dirty="0"/>
          </a:p>
        </p:txBody>
      </p:sp>
    </p:spTree>
    <p:extLst>
      <p:ext uri="{BB962C8B-B14F-4D97-AF65-F5344CB8AC3E}">
        <p14:creationId xmlns:p14="http://schemas.microsoft.com/office/powerpoint/2010/main" val="8823830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    Emergency care</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Providing medical care to a patient who is trapped in a vehicle is essentially the same as for any other patient.</a:t>
            </a:r>
            <a:endParaRPr lang="en-IN" altLang="en-US" dirty="0">
              <a:latin typeface="Times New Roman" charset="0"/>
              <a:ea typeface="MS PGothic" charset="-128"/>
            </a:endParaRPr>
          </a:p>
          <a:p>
            <a:r>
              <a:rPr lang="en-US" altLang="en-US" dirty="0">
                <a:latin typeface="Times New Roman" charset="0"/>
                <a:ea typeface="MS PGothic" charset="-128"/>
              </a:rPr>
              <a:t>      2.    Once entrance and access to the patient have been provided and the scene is safe, perform a primary assessment and provide care before further extrication begins.</a:t>
            </a:r>
            <a:endParaRPr lang="en-IN" altLang="en-US" dirty="0">
              <a:latin typeface="Times New Roman" charset="0"/>
              <a:ea typeface="MS PGothic" charset="-128"/>
            </a:endParaRPr>
          </a:p>
          <a:p>
            <a:r>
              <a:rPr lang="en-US" sz="1200" kern="1200" dirty="0">
                <a:solidFill>
                  <a:schemeClr val="tx1"/>
                </a:solidFill>
                <a:effectLst/>
                <a:latin typeface="Times New Roman" charset="0"/>
                <a:ea typeface="MS PGothic" charset="-128"/>
                <a:cs typeface="MS PGothic" charset="0"/>
              </a:rPr>
              <a:t>            </a:t>
            </a:r>
            <a:r>
              <a:rPr lang="en-US" sz="1200" kern="1200" dirty="0">
                <a:solidFill>
                  <a:schemeClr val="tx1"/>
                </a:solidFill>
                <a:effectLst/>
                <a:latin typeface="Times New Roman" pitchFamily="18" charset="0"/>
                <a:ea typeface="MS PGothic" pitchFamily="34" charset="-128"/>
                <a:cs typeface="MS PGothic" charset="0"/>
              </a:rPr>
              <a:t> a.    Address any exsanguinating hemorrhage with direct pressure or a tourniquet if appropriate.</a:t>
            </a: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Provide manual stabilization to protect the cervical spine, as needed.</a:t>
            </a:r>
            <a:endParaRPr lang="en-IN" altLang="en-US" dirty="0">
              <a:latin typeface="Times New Roman" charset="0"/>
              <a:ea typeface="MS PGothic" charset="-128"/>
            </a:endParaRPr>
          </a:p>
          <a:p>
            <a:r>
              <a:rPr lang="en-US" altLang="en-US" dirty="0">
                <a:latin typeface="Times New Roman" charset="0"/>
                <a:ea typeface="MS PGothic" charset="-128"/>
              </a:rPr>
              <a:t>             c.    Open the airway.</a:t>
            </a:r>
            <a:endParaRPr lang="en-IN" altLang="en-US" dirty="0">
              <a:latin typeface="Times New Roman" charset="0"/>
              <a:ea typeface="MS PGothic" charset="-128"/>
            </a:endParaRPr>
          </a:p>
          <a:p>
            <a:r>
              <a:rPr lang="en-US" altLang="en-US" dirty="0">
                <a:latin typeface="Times New Roman" charset="0"/>
                <a:ea typeface="MS PGothic" charset="-128"/>
              </a:rPr>
              <a:t>             d.    Provide high-flow oxygen.</a:t>
            </a:r>
            <a:endParaRPr lang="en-IN" altLang="en-US" dirty="0">
              <a:latin typeface="Times New Roman" charset="0"/>
              <a:ea typeface="MS PGothic" charset="-128"/>
            </a:endParaRPr>
          </a:p>
          <a:p>
            <a:r>
              <a:rPr lang="en-US" altLang="en-US" dirty="0">
                <a:latin typeface="Times New Roman" charset="0"/>
                <a:ea typeface="MS PGothic" charset="-128"/>
              </a:rPr>
              <a:t>             e.    Assist or provide for adequate ventilation.</a:t>
            </a:r>
            <a:endParaRPr lang="en-IN" altLang="en-US" dirty="0">
              <a:latin typeface="Times New Roman" charset="0"/>
              <a:ea typeface="MS PGothic" charset="-128"/>
            </a:endParaRPr>
          </a:p>
          <a:p>
            <a:r>
              <a:rPr lang="en-US" altLang="en-US" dirty="0">
                <a:latin typeface="Times New Roman" charset="0"/>
                <a:ea typeface="MS PGothic" charset="-128"/>
              </a:rPr>
              <a:t>             f.     Control any significant external bleeding.</a:t>
            </a:r>
            <a:endParaRPr lang="en-IN" altLang="en-US" dirty="0">
              <a:latin typeface="Times New Roman" charset="0"/>
              <a:ea typeface="MS PGothic" charset="-128"/>
            </a:endParaRPr>
          </a:p>
          <a:p>
            <a:r>
              <a:rPr lang="en-US" altLang="en-US" dirty="0">
                <a:latin typeface="Times New Roman" charset="0"/>
                <a:ea typeface="MS PGothic" charset="-128"/>
              </a:rPr>
              <a:t>             g.    Treat all critical injuries.</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395188B-4592-B444-802A-ADC48E27C314}" type="slidenum">
              <a:rPr lang="en-US" altLang="en-US" sz="1200"/>
              <a:pPr eaLnBrk="1" hangingPunct="1"/>
              <a:t>41</a:t>
            </a:fld>
            <a:endParaRPr lang="en-US" altLang="en-US" sz="1200" dirty="0"/>
          </a:p>
        </p:txBody>
      </p:sp>
    </p:spTree>
    <p:extLst>
      <p:ext uri="{BB962C8B-B14F-4D97-AF65-F5344CB8AC3E}">
        <p14:creationId xmlns:p14="http://schemas.microsoft.com/office/powerpoint/2010/main" val="17933609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J.    Removal of the patient</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Rescue personnel should coordinate with you to determine the best removal route.</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503C559-19C8-1444-8455-E6423B659D4C}" type="slidenum">
              <a:rPr lang="en-US" altLang="en-US" sz="1200"/>
              <a:pPr eaLnBrk="1" hangingPunct="1"/>
              <a:t>42</a:t>
            </a:fld>
            <a:endParaRPr lang="en-US" altLang="en-US" sz="1200" dirty="0"/>
          </a:p>
        </p:txBody>
      </p:sp>
    </p:spTree>
    <p:extLst>
      <p:ext uri="{BB962C8B-B14F-4D97-AF65-F5344CB8AC3E}">
        <p14:creationId xmlns:p14="http://schemas.microsoft.com/office/powerpoint/2010/main" val="10839967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table on this slide lists vehicle extrication techniques (complex access).</a:t>
            </a:r>
          </a:p>
        </p:txBody>
      </p:sp>
      <p:sp>
        <p:nvSpPr>
          <p:cNvPr id="163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2BA30B9-747E-B949-9707-7116BE2A5F5B}" type="slidenum">
              <a:rPr lang="en-US" altLang="en-US" sz="1200"/>
              <a:pPr eaLnBrk="1" hangingPunct="1"/>
              <a:t>43</a:t>
            </a:fld>
            <a:endParaRPr lang="en-US" altLang="en-US" sz="1200" dirty="0"/>
          </a:p>
        </p:txBody>
      </p:sp>
    </p:spTree>
    <p:extLst>
      <p:ext uri="{BB962C8B-B14F-4D97-AF65-F5344CB8AC3E}">
        <p14:creationId xmlns:p14="http://schemas.microsoft.com/office/powerpoint/2010/main" val="16303560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2.    You should participate in the preparation for patient removal.</a:t>
            </a:r>
            <a:endParaRPr lang="en-IN" altLang="en-US" dirty="0">
              <a:latin typeface="Times New Roman" charset="0"/>
              <a:ea typeface="MS PGothic" charset="-128"/>
            </a:endParaRPr>
          </a:p>
          <a:p>
            <a:r>
              <a:rPr lang="en-US" altLang="en-US" dirty="0">
                <a:latin typeface="Times New Roman" charset="0"/>
                <a:ea typeface="MS PGothic" charset="-128"/>
              </a:rPr>
              <a:t>       a.    Determine how urgently the patient must be extricated.</a:t>
            </a:r>
            <a:endParaRPr lang="en-IN" altLang="en-US" dirty="0">
              <a:latin typeface="Times New Roman" charset="0"/>
              <a:ea typeface="MS PGothic" charset="-128"/>
            </a:endParaRPr>
          </a:p>
          <a:p>
            <a:r>
              <a:rPr lang="en-US" altLang="en-US" dirty="0">
                <a:latin typeface="Times New Roman" charset="0"/>
                <a:ea typeface="MS PGothic" charset="-128"/>
              </a:rPr>
              <a:t>       b.    Determine where you should be positioned to best protect the patient.</a:t>
            </a:r>
            <a:endParaRPr lang="en-IN" altLang="en-US" dirty="0">
              <a:latin typeface="Times New Roman" charset="0"/>
              <a:ea typeface="MS PGothic" charset="-128"/>
            </a:endParaRPr>
          </a:p>
          <a:p>
            <a:r>
              <a:rPr lang="en-US" altLang="en-US" dirty="0">
                <a:latin typeface="Times New Roman" charset="0"/>
                <a:ea typeface="MS PGothic" charset="-128"/>
              </a:rPr>
              <a:t>       c.    After the patient has been extricated, determine how you will move the patient to the backboard and then to the stretcher.</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a:t>
            </a:r>
            <a:r>
              <a:rPr lang="en-US" sz="1200" kern="1200" dirty="0">
                <a:solidFill>
                  <a:schemeClr val="tx1"/>
                </a:solidFill>
                <a:effectLst/>
                <a:latin typeface="Times New Roman" pitchFamily="18" charset="0"/>
                <a:ea typeface="MS PGothic" pitchFamily="34" charset="-128"/>
                <a:cs typeface="MS PGothic" charset="0"/>
              </a:rPr>
              <a:t>Your input is essential to so that the rescue team plans an extrication that protects the patient from further harm.</a:t>
            </a:r>
          </a:p>
          <a:p>
            <a:r>
              <a:rPr lang="en-US" sz="1200" kern="1200" dirty="0">
                <a:solidFill>
                  <a:schemeClr val="tx1"/>
                </a:solidFill>
                <a:effectLst/>
                <a:latin typeface="Times New Roman" pitchFamily="18" charset="0"/>
                <a:ea typeface="MS PGothic" pitchFamily="34" charset="-128"/>
                <a:cs typeface="MS PGothic" charset="0"/>
              </a:rPr>
              <a:t>              </a:t>
            </a:r>
            <a:r>
              <a:rPr lang="en-US" sz="1200" kern="1200" dirty="0" err="1">
                <a:solidFill>
                  <a:schemeClr val="tx1"/>
                </a:solidFill>
                <a:effectLst/>
                <a:latin typeface="Times New Roman" pitchFamily="18" charset="0"/>
                <a:ea typeface="MS PGothic" pitchFamily="34" charset="-128"/>
                <a:cs typeface="MS PGothic" charset="0"/>
              </a:rPr>
              <a:t>i.</a:t>
            </a:r>
            <a:r>
              <a:rPr lang="en-US" sz="1200" kern="1200" dirty="0">
                <a:solidFill>
                  <a:schemeClr val="tx1"/>
                </a:solidFill>
                <a:effectLst/>
                <a:latin typeface="Times New Roman" pitchFamily="18" charset="0"/>
                <a:ea typeface="MS PGothic" pitchFamily="34" charset="-128"/>
                <a:cs typeface="MS PGothic" charset="0"/>
              </a:rPr>
              <a:t>   Reevaluate whether the patient needs rapid extrication</a:t>
            </a:r>
            <a:endParaRPr lang="en-IN" altLang="en-US" dirty="0">
              <a:latin typeface="Times New Roman" charset="0"/>
              <a:ea typeface="MS PGothic" charset="-128"/>
            </a:endParaRPr>
          </a:p>
        </p:txBody>
      </p:sp>
      <p:sp>
        <p:nvSpPr>
          <p:cNvPr id="164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DFF6FD5-17E5-9340-9C8D-3F0C5173C821}" type="slidenum">
              <a:rPr lang="en-US" altLang="en-US" sz="1200"/>
              <a:pPr eaLnBrk="1" hangingPunct="1"/>
              <a:t>44</a:t>
            </a:fld>
            <a:endParaRPr lang="en-US" altLang="en-US" sz="1200" dirty="0"/>
          </a:p>
        </p:txBody>
      </p:sp>
    </p:spTree>
    <p:extLst>
      <p:ext uri="{BB962C8B-B14F-4D97-AF65-F5344CB8AC3E}">
        <p14:creationId xmlns:p14="http://schemas.microsoft.com/office/powerpoint/2010/main" val="16505155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endParaRPr lang="en-IN" altLang="en-US" dirty="0">
              <a:latin typeface="Times New Roman" charset="0"/>
              <a:ea typeface="MS PGothic" charset="-128"/>
            </a:endParaRPr>
          </a:p>
          <a:p>
            <a:r>
              <a:rPr lang="en-US" altLang="en-US" dirty="0">
                <a:latin typeface="Times New Roman" charset="0"/>
                <a:ea typeface="MS PGothic" charset="-128"/>
              </a:rPr>
              <a:t>3.   Often you will be placed in the vehicle alongside the patient.</a:t>
            </a:r>
            <a:endParaRPr lang="en-IN" altLang="en-US" dirty="0">
              <a:latin typeface="Times New Roman" charset="0"/>
              <a:ea typeface="MS PGothic" charset="-128"/>
            </a:endParaRPr>
          </a:p>
          <a:p>
            <a:r>
              <a:rPr lang="en-US" altLang="en-US" dirty="0">
                <a:latin typeface="Times New Roman" charset="0"/>
                <a:ea typeface="MS PGothic" charset="-128"/>
              </a:rPr>
              <a:t>      a.    Be sure to wear proper protective equipment.</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65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2133802-C507-C948-852C-1B365FDEB41A}" type="slidenum">
              <a:rPr lang="en-US" altLang="en-US" sz="1200"/>
              <a:pPr eaLnBrk="1" hangingPunct="1"/>
              <a:t>45</a:t>
            </a:fld>
            <a:endParaRPr lang="en-US" altLang="en-US" sz="1200" dirty="0"/>
          </a:p>
        </p:txBody>
      </p:sp>
    </p:spTree>
    <p:extLst>
      <p:ext uri="{BB962C8B-B14F-4D97-AF65-F5344CB8AC3E}">
        <p14:creationId xmlns:p14="http://schemas.microsoft.com/office/powerpoint/2010/main" val="11690007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K.    Transfer of the patient</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Perform a complete primary assessment once the patient has been freed.</a:t>
            </a:r>
            <a:endParaRPr lang="en-IN" altLang="en-US" dirty="0">
              <a:latin typeface="Times New Roman" charset="0"/>
              <a:ea typeface="MS PGothic" charset="-128"/>
            </a:endParaRPr>
          </a:p>
          <a:p>
            <a:r>
              <a:rPr lang="en-US" altLang="en-US" dirty="0">
                <a:latin typeface="Times New Roman" charset="0"/>
                <a:ea typeface="MS PGothic" charset="-128"/>
              </a:rPr>
              <a:t>              a.    Make certain that the spine is manually stabilized.</a:t>
            </a:r>
            <a:endParaRPr lang="en-IN" altLang="en-US" dirty="0">
              <a:latin typeface="Times New Roman" charset="0"/>
              <a:ea typeface="MS PGothic" charset="-128"/>
            </a:endParaRPr>
          </a:p>
          <a:p>
            <a:r>
              <a:rPr lang="en-US" altLang="en-US" dirty="0">
                <a:latin typeface="Times New Roman" charset="0"/>
                <a:ea typeface="MS PGothic" charset="-128"/>
              </a:rPr>
              <a:t>       2.    Move the patient in a series of smooth, slow, controlled steps, with designated stops to allow for repositioning and adjustments.</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66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C9EF6CB-2B7E-9A4A-9334-375576073838}" type="slidenum">
              <a:rPr lang="en-US" altLang="en-US" sz="1200"/>
              <a:pPr eaLnBrk="1" hangingPunct="1"/>
              <a:t>46</a:t>
            </a:fld>
            <a:endParaRPr lang="en-US" altLang="en-US" sz="1200" dirty="0"/>
          </a:p>
        </p:txBody>
      </p:sp>
    </p:spTree>
    <p:extLst>
      <p:ext uri="{BB962C8B-B14F-4D97-AF65-F5344CB8AC3E}">
        <p14:creationId xmlns:p14="http://schemas.microsoft.com/office/powerpoint/2010/main" val="673154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      b.    One person should be in charge of the move.</a:t>
            </a:r>
            <a:endParaRPr lang="en-IN" altLang="en-US" dirty="0">
              <a:latin typeface="Times New Roman" charset="0"/>
              <a:ea typeface="MS PGothic" charset="-128"/>
            </a:endParaRPr>
          </a:p>
          <a:p>
            <a:r>
              <a:rPr lang="en-US" altLang="en-US" dirty="0">
                <a:latin typeface="Times New Roman" charset="0"/>
                <a:ea typeface="MS PGothic" charset="-128"/>
              </a:rPr>
              <a:t>             i.    Choose a path that requires the least manipulation of the patient and equipment.</a:t>
            </a:r>
            <a:endParaRPr lang="en-IN" altLang="en-US" dirty="0">
              <a:latin typeface="Times New Roman" charset="0"/>
              <a:ea typeface="MS PGothic" charset="-128"/>
            </a:endParaRPr>
          </a:p>
          <a:p>
            <a:r>
              <a:rPr lang="en-US" altLang="en-US" dirty="0">
                <a:latin typeface="Times New Roman" charset="0"/>
                <a:ea typeface="MS PGothic" charset="-128"/>
              </a:rPr>
              <a:t>             ii.   Ensure that everyone understands the steps and is ready.</a:t>
            </a:r>
            <a:endParaRPr lang="en-IN" altLang="en-US" dirty="0">
              <a:latin typeface="Times New Roman" charset="0"/>
              <a:ea typeface="MS PGothic" charset="-128"/>
            </a:endParaRPr>
          </a:p>
          <a:p>
            <a:r>
              <a:rPr lang="en-US" altLang="en-US" dirty="0">
                <a:latin typeface="Times New Roman" charset="0"/>
                <a:ea typeface="MS PGothic" charset="-128"/>
              </a:rPr>
              <a:t>             iii.  Move only on the team leader’s command.</a:t>
            </a:r>
            <a:endParaRPr lang="en-IN" altLang="en-US" dirty="0">
              <a:latin typeface="Times New Roman" charset="0"/>
              <a:ea typeface="MS PGothic" charset="-128"/>
            </a:endParaRPr>
          </a:p>
          <a:p>
            <a:r>
              <a:rPr lang="en-US" altLang="en-US" dirty="0">
                <a:latin typeface="Times New Roman" charset="0"/>
                <a:ea typeface="MS PGothic" charset="-128"/>
              </a:rPr>
              <a:t>             iv.  Move the patient as a unit.</a:t>
            </a:r>
            <a:endParaRPr lang="en-IN" altLang="en-US" dirty="0">
              <a:latin typeface="Times New Roman" charset="0"/>
              <a:ea typeface="MS PGothic" charset="-128"/>
            </a:endParaRPr>
          </a:p>
          <a:p>
            <a:r>
              <a:rPr lang="en-US" altLang="en-US" dirty="0">
                <a:latin typeface="Times New Roman" charset="0"/>
                <a:ea typeface="MS PGothic" charset="-128"/>
              </a:rPr>
              <a:t>             v.   Continue to protect the patient from any hazards.</a:t>
            </a:r>
            <a:endParaRPr lang="en-IN" altLang="en-US" dirty="0">
              <a:latin typeface="Times New Roman" charset="0"/>
              <a:ea typeface="MS PGothic" charset="-128"/>
            </a:endParaRPr>
          </a:p>
          <a:p>
            <a:pPr marL="228600" indent="-228600">
              <a:buAutoNum type="arabicPeriod" startAt="3"/>
            </a:pPr>
            <a:r>
              <a:rPr lang="en-US" altLang="en-US" dirty="0">
                <a:latin typeface="Times New Roman" charset="0"/>
                <a:ea typeface="MS PGothic" charset="-128"/>
              </a:rPr>
              <a:t>Once the patient has been placed on the stretcher, continue with any additional assessment and treatment that was deferred.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S PGothic" pitchFamily="34" charset="-128"/>
                <a:cs typeface="MS PGothic" charset="0"/>
              </a:rPr>
              <a:t>4.   Move only on the team leader’s command and move the patient as a unit. </a:t>
            </a:r>
          </a:p>
          <a:p>
            <a:pPr marL="228600" indent="-228600">
              <a:buAutoNum type="arabicPeriod" startAt="3"/>
            </a:pPr>
            <a:endParaRPr lang="en-IN" altLang="en-US" dirty="0">
              <a:latin typeface="Times New Roman" charset="0"/>
              <a:ea typeface="MS PGothic" charset="-128"/>
            </a:endParaRPr>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30F06E9-D948-144F-95B4-D6D0A23AC0F5}" type="slidenum">
              <a:rPr lang="en-US" altLang="en-US" sz="1200"/>
              <a:pPr eaLnBrk="1" hangingPunct="1"/>
              <a:t>47</a:t>
            </a:fld>
            <a:endParaRPr lang="en-US" altLang="en-US" sz="1200" dirty="0"/>
          </a:p>
        </p:txBody>
      </p:sp>
    </p:spTree>
    <p:extLst>
      <p:ext uri="{BB962C8B-B14F-4D97-AF65-F5344CB8AC3E}">
        <p14:creationId xmlns:p14="http://schemas.microsoft.com/office/powerpoint/2010/main" val="17948572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figure on this slide shows the management of a patient during the extrication process. Once the patient has been accessed, rapidly assess the patient, stabilize the spine is manually, and apply a cervical collar if not done previously.</a:t>
            </a:r>
          </a:p>
        </p:txBody>
      </p:sp>
      <p:sp>
        <p:nvSpPr>
          <p:cNvPr id="168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D7E080F-FA67-4740-A01F-0FC05A7E3BBF}" type="slidenum">
              <a:rPr lang="en-US" altLang="en-US" sz="1200"/>
              <a:pPr eaLnBrk="1" hangingPunct="1"/>
              <a:t>48</a:t>
            </a:fld>
            <a:endParaRPr lang="en-US" altLang="en-US" sz="1200" dirty="0"/>
          </a:p>
        </p:txBody>
      </p:sp>
    </p:spTree>
    <p:extLst>
      <p:ext uri="{BB962C8B-B14F-4D97-AF65-F5344CB8AC3E}">
        <p14:creationId xmlns:p14="http://schemas.microsoft.com/office/powerpoint/2010/main" val="4626920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L.    Termination</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Termination involves returning emergency units to service.</a:t>
            </a:r>
            <a:endParaRPr lang="en-IN" altLang="en-US" dirty="0">
              <a:latin typeface="Times New Roman" charset="0"/>
              <a:ea typeface="MS PGothic" charset="-128"/>
            </a:endParaRPr>
          </a:p>
          <a:p>
            <a:r>
              <a:rPr lang="en-US" altLang="en-US" dirty="0">
                <a:latin typeface="Times New Roman" charset="0"/>
                <a:ea typeface="MS PGothic" charset="-128"/>
              </a:rPr>
              <a:t>              a.    All equipment used on the scene must be checked before reloading them on the apparatus.</a:t>
            </a:r>
            <a:endParaRPr lang="en-IN" altLang="en-US" dirty="0">
              <a:latin typeface="Times New Roman" charset="0"/>
              <a:ea typeface="MS PGothic" charset="-128"/>
            </a:endParaRPr>
          </a:p>
          <a:p>
            <a:r>
              <a:rPr lang="en-US" altLang="en-US" dirty="0">
                <a:latin typeface="Times New Roman" charset="0"/>
                <a:ea typeface="MS PGothic" charset="-128"/>
              </a:rPr>
              <a:t>              b.    Check and clean the ambulance thoroughly, replacing used supplies.</a:t>
            </a:r>
            <a:endParaRPr lang="en-IN" altLang="en-US" dirty="0">
              <a:latin typeface="Times New Roman" charset="0"/>
              <a:ea typeface="MS PGothic" charset="-128"/>
            </a:endParaRPr>
          </a:p>
          <a:p>
            <a:r>
              <a:rPr lang="en-US" altLang="en-US" dirty="0">
                <a:latin typeface="Times New Roman" charset="0"/>
                <a:ea typeface="MS PGothic" charset="-128"/>
              </a:rPr>
              <a:t>              c.    Rescue and medical units are required to complete all necessary reports.</a:t>
            </a:r>
            <a:endParaRPr lang="en-IN" altLang="en-US" dirty="0">
              <a:latin typeface="Times New Roman" charset="0"/>
              <a:ea typeface="MS PGothic" charset="-128"/>
            </a:endParaRPr>
          </a:p>
        </p:txBody>
      </p:sp>
      <p:sp>
        <p:nvSpPr>
          <p:cNvPr id="169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5FB4738-90B2-A844-ACC3-12DFA0B657BE}" type="slidenum">
              <a:rPr lang="en-US" altLang="en-US" sz="1200"/>
              <a:pPr eaLnBrk="1" hangingPunct="1"/>
              <a:t>49</a:t>
            </a:fld>
            <a:endParaRPr lang="en-US" altLang="en-US" sz="1200" dirty="0"/>
          </a:p>
        </p:txBody>
      </p:sp>
    </p:spTree>
    <p:extLst>
      <p:ext uri="{BB962C8B-B14F-4D97-AF65-F5344CB8AC3E}">
        <p14:creationId xmlns:p14="http://schemas.microsoft.com/office/powerpoint/2010/main" val="4262926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 Specialized Rescue Situations</a:t>
            </a:r>
          </a:p>
          <a:p>
            <a:r>
              <a:rPr lang="en-US" altLang="en-US" dirty="0">
                <a:latin typeface="Times New Roman" charset="0"/>
                <a:ea typeface="MS PGothic" charset="-128"/>
              </a:rPr>
              <a:t>A.    Sometimes a patient can be reached only by teams trained in special technical rescues.</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Specialized skills of these teams include the following:</a:t>
            </a:r>
            <a:endParaRPr lang="en-IN" altLang="en-US" dirty="0">
              <a:latin typeface="Times New Roman" charset="0"/>
              <a:ea typeface="MS PGothic" charset="-128"/>
            </a:endParaRPr>
          </a:p>
          <a:p>
            <a:r>
              <a:rPr lang="en-US" altLang="en-US" dirty="0">
                <a:latin typeface="Times New Roman" charset="0"/>
                <a:ea typeface="MS PGothic" charset="-128"/>
              </a:rPr>
              <a:t>              a.    Cave rescue</a:t>
            </a:r>
            <a:endParaRPr lang="en-IN" altLang="en-US" dirty="0">
              <a:latin typeface="Times New Roman" charset="0"/>
              <a:ea typeface="MS PGothic" charset="-128"/>
            </a:endParaRPr>
          </a:p>
          <a:p>
            <a:r>
              <a:rPr lang="en-US" altLang="en-US" dirty="0">
                <a:latin typeface="Times New Roman" charset="0"/>
                <a:ea typeface="MS PGothic" charset="-128"/>
              </a:rPr>
              <a:t>              b.    Confined space rescue</a:t>
            </a:r>
            <a:endParaRPr lang="en-IN" altLang="en-US" dirty="0">
              <a:latin typeface="Times New Roman" charset="0"/>
              <a:ea typeface="MS PGothic" charset="-128"/>
            </a:endParaRPr>
          </a:p>
          <a:p>
            <a:r>
              <a:rPr lang="en-US" altLang="en-US" dirty="0">
                <a:latin typeface="Times New Roman" charset="0"/>
                <a:ea typeface="MS PGothic" charset="-128"/>
              </a:rPr>
              <a:t>              c.    Cross-field and trail rescue (park rangers)</a:t>
            </a:r>
            <a:endParaRPr lang="en-IN" altLang="en-US" dirty="0">
              <a:latin typeface="Times New Roman" charset="0"/>
              <a:ea typeface="MS PGothic" charset="-128"/>
            </a:endParaRPr>
          </a:p>
          <a:p>
            <a:r>
              <a:rPr lang="en-US" altLang="en-US" dirty="0">
                <a:latin typeface="Times New Roman" charset="0"/>
                <a:ea typeface="MS PGothic" charset="-128"/>
              </a:rPr>
              <a:t>              d.    Dive rescue</a:t>
            </a:r>
            <a:endParaRPr lang="en-IN" altLang="en-US" dirty="0">
              <a:latin typeface="Times New Roman" charset="0"/>
              <a:ea typeface="MS PGothic" charset="-128"/>
            </a:endParaRPr>
          </a:p>
        </p:txBody>
      </p:sp>
      <p:sp>
        <p:nvSpPr>
          <p:cNvPr id="171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A3D10DC-C3A1-3B43-BED5-D74BF5C9A7B9}" type="slidenum">
              <a:rPr lang="en-US" altLang="en-US" sz="1200"/>
              <a:pPr eaLnBrk="1" hangingPunct="1"/>
              <a:t>50</a:t>
            </a:fld>
            <a:endParaRPr lang="en-US" altLang="en-US" sz="1200" dirty="0"/>
          </a:p>
        </p:txBody>
      </p:sp>
    </p:spTree>
    <p:extLst>
      <p:ext uri="{BB962C8B-B14F-4D97-AF65-F5344CB8AC3E}">
        <p14:creationId xmlns:p14="http://schemas.microsoft.com/office/powerpoint/2010/main" val="695441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err="1">
                <a:latin typeface="Times New Roman" charset="0"/>
                <a:ea typeface="MS PGothic" charset="-128"/>
              </a:rPr>
              <a:t>b.</a:t>
            </a:r>
            <a:r>
              <a:rPr lang="en-US" altLang="en-US" dirty="0">
                <a:latin typeface="Times New Roman" charset="0"/>
                <a:ea typeface="MS PGothic" charset="-128"/>
              </a:rPr>
              <a:t>    Airbags are located in the steering wheel and the dash in front of the passenger.</a:t>
            </a:r>
            <a:endParaRPr lang="en-IN" altLang="en-US" dirty="0">
              <a:latin typeface="Times New Roman" charset="0"/>
              <a:ea typeface="MS PGothic" charset="-128"/>
            </a:endParaRPr>
          </a:p>
          <a:p>
            <a:r>
              <a:rPr lang="en-US" altLang="en-US" dirty="0">
                <a:latin typeface="Times New Roman" charset="0"/>
                <a:ea typeface="MS PGothic" charset="-128"/>
              </a:rPr>
              <a:t>       i.    Side-impact airbags may be located in the doors or seats.</a:t>
            </a:r>
            <a:endParaRPr lang="en-IN" altLang="en-US" dirty="0">
              <a:latin typeface="Times New Roman" charset="0"/>
              <a:ea typeface="MS PGothic" charset="-128"/>
            </a:endParaRPr>
          </a:p>
          <a:p>
            <a:r>
              <a:rPr lang="en-US" altLang="en-US" dirty="0">
                <a:latin typeface="Times New Roman" charset="0"/>
                <a:ea typeface="MS PGothic" charset="-128"/>
              </a:rPr>
              <a:t>c.    </a:t>
            </a:r>
            <a:r>
              <a:rPr lang="en-US" altLang="en-US" dirty="0" err="1">
                <a:latin typeface="Times New Roman" charset="0"/>
                <a:ea typeface="MS PGothic" charset="-128"/>
              </a:rPr>
              <a:t>Nondeployed</a:t>
            </a:r>
            <a:r>
              <a:rPr lang="en-US" altLang="en-US" dirty="0">
                <a:latin typeface="Times New Roman" charset="0"/>
                <a:ea typeface="MS PGothic" charset="-128"/>
              </a:rPr>
              <a:t> airbags may spontaneously inflate while you provide patient care.</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Maintain at least a 5-inch clearance around side-impact airbags that have not deployed.</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ii.</a:t>
            </a:r>
            <a:r>
              <a:rPr lang="en-US" altLang="en-US" dirty="0">
                <a:latin typeface="Times New Roman" charset="0"/>
                <a:ea typeface="MS PGothic" charset="-128"/>
              </a:rPr>
              <a:t>   Maintain at least a 10-inch clearance around driver-side airbags that have not deployed.</a:t>
            </a:r>
            <a:endParaRPr lang="en-IN" altLang="en-US" dirty="0">
              <a:latin typeface="Times New Roman" charset="0"/>
              <a:ea typeface="MS PGothic" charset="-128"/>
            </a:endParaRPr>
          </a:p>
          <a:p>
            <a:r>
              <a:rPr lang="en-US" altLang="en-US" dirty="0">
                <a:latin typeface="Times New Roman" charset="0"/>
                <a:ea typeface="MS PGothic" charset="-128"/>
              </a:rPr>
              <a:t>       iii.  Maintain at least a 20-inch clearance around passenger-side airbags that have not deployed.</a:t>
            </a:r>
            <a:endParaRPr lang="en-IN" altLang="en-US" dirty="0">
              <a:latin typeface="Times New Roman" charset="0"/>
              <a:ea typeface="MS PGothic" charset="-128"/>
            </a:endParaRP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223362E-1019-714C-8E90-A3DBE22C567A}" type="slidenum">
              <a:rPr lang="en-US" altLang="en-US" sz="1200"/>
              <a:pPr eaLnBrk="1" hangingPunct="1"/>
              <a:t>6</a:t>
            </a:fld>
            <a:endParaRPr lang="en-US" altLang="en-US" sz="1200" dirty="0"/>
          </a:p>
        </p:txBody>
      </p:sp>
    </p:spTree>
    <p:extLst>
      <p:ext uri="{BB962C8B-B14F-4D97-AF65-F5344CB8AC3E}">
        <p14:creationId xmlns:p14="http://schemas.microsoft.com/office/powerpoint/2010/main" val="18376245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Missing person search and rescue</a:t>
            </a:r>
            <a:endParaRPr lang="en-IN" altLang="en-US" dirty="0">
              <a:latin typeface="Times New Roman" charset="0"/>
              <a:ea typeface="MS PGothic" charset="-128"/>
            </a:endParaRPr>
          </a:p>
          <a:p>
            <a:r>
              <a:rPr lang="en-US" altLang="en-US" dirty="0">
                <a:latin typeface="Times New Roman" charset="0"/>
                <a:ea typeface="MS PGothic" charset="-128"/>
              </a:rPr>
              <a:t>f.     Mine rescue</a:t>
            </a:r>
            <a:endParaRPr lang="en-IN" altLang="en-US" dirty="0">
              <a:latin typeface="Times New Roman" charset="0"/>
              <a:ea typeface="MS PGothic" charset="-128"/>
            </a:endParaRPr>
          </a:p>
          <a:p>
            <a:r>
              <a:rPr lang="en-US" altLang="en-US" dirty="0">
                <a:latin typeface="Times New Roman" charset="0"/>
                <a:ea typeface="MS PGothic" charset="-128"/>
              </a:rPr>
              <a:t>g.    Mountain-, rock-, and ice-climbing rescue</a:t>
            </a:r>
            <a:endParaRPr lang="en-IN" altLang="en-US" dirty="0">
              <a:latin typeface="Times New Roman" charset="0"/>
              <a:ea typeface="MS PGothic" charset="-128"/>
            </a:endParaRPr>
          </a:p>
          <a:p>
            <a:r>
              <a:rPr lang="en-US" altLang="en-US" dirty="0">
                <a:latin typeface="Times New Roman" charset="0"/>
                <a:ea typeface="MS PGothic" charset="-128"/>
              </a:rPr>
              <a:t>h.    Ski slope and cross-country or trail snow rescue (ski patrol)</a:t>
            </a:r>
            <a:endParaRPr lang="en-IN" altLang="en-US" dirty="0">
              <a:latin typeface="Times New Roman" charset="0"/>
              <a:ea typeface="MS PGothic" charset="-128"/>
            </a:endParaRPr>
          </a:p>
          <a:p>
            <a:r>
              <a:rPr lang="en-US" altLang="en-US" dirty="0">
                <a:latin typeface="Times New Roman" charset="0"/>
                <a:ea typeface="MS PGothic" charset="-128"/>
              </a:rPr>
              <a:t>i.     Structural collapse rescue</a:t>
            </a:r>
            <a:endParaRPr lang="en-IN" altLang="en-US" dirty="0">
              <a:latin typeface="Times New Roman" charset="0"/>
              <a:ea typeface="MS PGothic" charset="-128"/>
            </a:endParaRPr>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21B1F68-D4A1-AD43-8793-27B9682966B9}" type="slidenum">
              <a:rPr lang="en-US" altLang="en-US" sz="1200"/>
              <a:pPr eaLnBrk="1" hangingPunct="1"/>
              <a:t>51</a:t>
            </a:fld>
            <a:endParaRPr lang="en-US" altLang="en-US" sz="1200" dirty="0"/>
          </a:p>
        </p:txBody>
      </p:sp>
    </p:spTree>
    <p:extLst>
      <p:ext uri="{BB962C8B-B14F-4D97-AF65-F5344CB8AC3E}">
        <p14:creationId xmlns:p14="http://schemas.microsoft.com/office/powerpoint/2010/main" val="16791322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j.    Special weapons and tactics (SWAT) team</a:t>
            </a:r>
            <a:endParaRPr lang="en-IN" altLang="en-US" dirty="0">
              <a:latin typeface="Times New Roman" charset="0"/>
              <a:ea typeface="MS PGothic" charset="-128"/>
            </a:endParaRPr>
          </a:p>
          <a:p>
            <a:r>
              <a:rPr lang="en-US" altLang="en-US" dirty="0">
                <a:latin typeface="Times New Roman" charset="0"/>
                <a:ea typeface="MS PGothic" charset="-128"/>
              </a:rPr>
              <a:t>k.   Technical rope rescue (low- and high-angle rescue)</a:t>
            </a:r>
            <a:endParaRPr lang="en-IN" altLang="en-US" dirty="0">
              <a:latin typeface="Times New Roman" charset="0"/>
              <a:ea typeface="MS PGothic" charset="-128"/>
            </a:endParaRPr>
          </a:p>
          <a:p>
            <a:r>
              <a:rPr lang="en-US" altLang="en-US" dirty="0">
                <a:latin typeface="Times New Roman" charset="0"/>
                <a:ea typeface="MS PGothic" charset="-128"/>
              </a:rPr>
              <a:t>l.    Trench rescue</a:t>
            </a:r>
            <a:endParaRPr lang="en-IN" altLang="en-US" dirty="0">
              <a:latin typeface="Times New Roman" charset="0"/>
              <a:ea typeface="MS PGothic" charset="-128"/>
            </a:endParaRPr>
          </a:p>
          <a:p>
            <a:r>
              <a:rPr lang="en-US" altLang="en-US" dirty="0">
                <a:latin typeface="Times New Roman" charset="0"/>
                <a:ea typeface="MS PGothic" charset="-128"/>
              </a:rPr>
              <a:t>m.  Water and small craft rescue</a:t>
            </a:r>
            <a:endParaRPr lang="en-IN" altLang="en-US" dirty="0">
              <a:latin typeface="Times New Roman" charset="0"/>
              <a:ea typeface="MS PGothic" charset="-128"/>
            </a:endParaRPr>
          </a:p>
          <a:p>
            <a:r>
              <a:rPr lang="en-US" altLang="en-US" dirty="0">
                <a:latin typeface="Times New Roman" charset="0"/>
                <a:ea typeface="MS PGothic" charset="-128"/>
              </a:rPr>
              <a:t>n.   White water rescue</a:t>
            </a:r>
            <a:endParaRPr lang="en-IN" altLang="en-US" dirty="0">
              <a:latin typeface="Times New Roman" charset="0"/>
              <a:ea typeface="MS PGothic" charset="-128"/>
            </a:endParaRPr>
          </a:p>
        </p:txBody>
      </p:sp>
      <p:sp>
        <p:nvSpPr>
          <p:cNvPr id="173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A06522D-19C8-AF46-8C1C-E2B2E39C19A5}" type="slidenum">
              <a:rPr lang="en-US" altLang="en-US" sz="1200"/>
              <a:pPr eaLnBrk="1" hangingPunct="1"/>
              <a:t>52</a:t>
            </a:fld>
            <a:endParaRPr lang="en-US" altLang="en-US" sz="1200" dirty="0"/>
          </a:p>
        </p:txBody>
      </p:sp>
    </p:spTree>
    <p:extLst>
      <p:ext uri="{BB962C8B-B14F-4D97-AF65-F5344CB8AC3E}">
        <p14:creationId xmlns:p14="http://schemas.microsoft.com/office/powerpoint/2010/main" val="10933390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Technical rescue situations</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A technical rescue situation requires specialized skills and equipment to safely enter and move around.</a:t>
            </a:r>
            <a:endParaRPr lang="en-IN" altLang="en-US" dirty="0">
              <a:latin typeface="Times New Roman" charset="0"/>
              <a:ea typeface="MS PGothic" charset="-128"/>
            </a:endParaRPr>
          </a:p>
          <a:p>
            <a:r>
              <a:rPr lang="en-US" altLang="en-US" dirty="0">
                <a:latin typeface="Times New Roman" charset="0"/>
                <a:ea typeface="MS PGothic" charset="-128"/>
              </a:rPr>
              <a:t>              a.    It is not safe to include personnel who have not been trained.</a:t>
            </a:r>
            <a:endParaRPr lang="en-IN" altLang="en-US" dirty="0">
              <a:latin typeface="Times New Roman" charset="0"/>
              <a:ea typeface="MS PGothic" charset="-128"/>
            </a:endParaRPr>
          </a:p>
          <a:p>
            <a:r>
              <a:rPr lang="en-US" altLang="en-US" dirty="0">
                <a:latin typeface="Times New Roman" charset="0"/>
                <a:ea typeface="MS PGothic" charset="-128"/>
              </a:rPr>
              <a:t>       2.    Many members of technical rescue groups are also trained as emergency medical responders (EMRs) or EMTs.</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174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037F315-4BA0-744F-83FE-9B890E1990AA}" type="slidenum">
              <a:rPr lang="en-US" altLang="en-US" sz="1200"/>
              <a:pPr eaLnBrk="1" hangingPunct="1"/>
              <a:t>53</a:t>
            </a:fld>
            <a:endParaRPr lang="en-US" altLang="en-US" sz="1200" dirty="0"/>
          </a:p>
        </p:txBody>
      </p:sp>
    </p:spTree>
    <p:extLst>
      <p:ext uri="{BB962C8B-B14F-4D97-AF65-F5344CB8AC3E}">
        <p14:creationId xmlns:p14="http://schemas.microsoft.com/office/powerpoint/2010/main" val="18787245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a:t>
            </a:r>
            <a:r>
              <a:rPr lang="en-US" altLang="en-US" sz="1200" kern="1200" dirty="0">
                <a:solidFill>
                  <a:schemeClr val="tx1"/>
                </a:solidFill>
                <a:effectLst/>
                <a:latin typeface="Times New Roman" pitchFamily="18" charset="0"/>
                <a:ea typeface="MS PGothic" pitchFamily="34" charset="-128"/>
              </a:rPr>
              <a:t>  </a:t>
            </a:r>
            <a:r>
              <a:rPr lang="en-US" sz="1200" kern="1200" dirty="0">
                <a:solidFill>
                  <a:schemeClr val="tx1"/>
                </a:solidFill>
                <a:effectLst/>
                <a:latin typeface="Times New Roman" pitchFamily="18" charset="0"/>
                <a:ea typeface="MS PGothic" pitchFamily="34" charset="-128"/>
                <a:cs typeface="MS PGothic" charset="0"/>
              </a:rPr>
              <a:t>Ensure the technical rescue team has been summoned and is en route.</a:t>
            </a:r>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EE0FC52-C577-A646-8F36-3491AE085B81}" type="slidenum">
              <a:rPr lang="en-US" altLang="en-US" sz="1200"/>
              <a:pPr eaLnBrk="1" hangingPunct="1"/>
              <a:t>54</a:t>
            </a:fld>
            <a:endParaRPr lang="en-US" altLang="en-US" sz="1200" dirty="0"/>
          </a:p>
        </p:txBody>
      </p:sp>
    </p:spTree>
    <p:extLst>
      <p:ext uri="{BB962C8B-B14F-4D97-AF65-F5344CB8AC3E}">
        <p14:creationId xmlns:p14="http://schemas.microsoft.com/office/powerpoint/2010/main" val="12717189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When you arrive at a technical rescue scene, you will be directed or led to the staging area.</a:t>
            </a:r>
            <a:endParaRPr lang="en-IN" altLang="en-US" dirty="0">
              <a:latin typeface="Times New Roman" charset="0"/>
              <a:ea typeface="MS PGothic" charset="-128"/>
            </a:endParaRPr>
          </a:p>
          <a:p>
            <a:r>
              <a:rPr lang="en-US" altLang="en-US" dirty="0">
                <a:latin typeface="Times New Roman" charset="0"/>
                <a:ea typeface="MS PGothic" charset="-128"/>
              </a:rPr>
              <a:t>       a.    Set up your equipment at the staging area, a stable location where you will be able to treat the patient.</a:t>
            </a:r>
            <a:endParaRPr lang="en-IN" altLang="en-US" dirty="0">
              <a:latin typeface="Times New Roman" charset="0"/>
              <a:ea typeface="MS PGothic" charset="-128"/>
            </a:endParaRPr>
          </a:p>
          <a:p>
            <a:r>
              <a:rPr lang="en-US" altLang="en-US" dirty="0">
                <a:latin typeface="Times New Roman" charset="0"/>
                <a:ea typeface="MS PGothic" charset="-128"/>
              </a:rPr>
              <a:t>       b.    Perform a primary assessment as soon as the rescue team brings the patient to you.</a:t>
            </a:r>
            <a:endParaRPr lang="en-IN" altLang="en-US" dirty="0">
              <a:latin typeface="Times New Roman" charset="0"/>
              <a:ea typeface="MS PGothic" charset="-128"/>
            </a:endParaRPr>
          </a:p>
          <a:p>
            <a:r>
              <a:rPr lang="en-US" altLang="en-US" dirty="0">
                <a:latin typeface="Times New Roman" charset="0"/>
                <a:ea typeface="MS PGothic" charset="-128"/>
              </a:rPr>
              <a:t>       c.    Packaging and carrying the patient back to the ambulance requires a joint effort between EMTs and the technical rescue team.</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2B8E7F0-B405-6645-B8B9-EFD28848C180}" type="slidenum">
              <a:rPr lang="en-US" altLang="en-US" sz="1200"/>
              <a:pPr eaLnBrk="1" hangingPunct="1"/>
              <a:t>55</a:t>
            </a:fld>
            <a:endParaRPr lang="en-US" altLang="en-US" sz="1200" dirty="0"/>
          </a:p>
        </p:txBody>
      </p:sp>
    </p:spTree>
    <p:extLst>
      <p:ext uri="{BB962C8B-B14F-4D97-AF65-F5344CB8AC3E}">
        <p14:creationId xmlns:p14="http://schemas.microsoft.com/office/powerpoint/2010/main" val="20226503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Search and rescue</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An ambulance is usually summoned to the incident command post when a person is lost outdoors and a search effort is initiated.</a:t>
            </a:r>
            <a:endParaRPr lang="en-IN" altLang="en-US" dirty="0">
              <a:latin typeface="Times New Roman" charset="0"/>
              <a:ea typeface="MS PGothic" charset="-128"/>
            </a:endParaRPr>
          </a:p>
          <a:p>
            <a:r>
              <a:rPr lang="en-US" altLang="en-US" dirty="0">
                <a:latin typeface="Times New Roman" charset="0"/>
                <a:ea typeface="MS PGothic" charset="-128"/>
              </a:rPr>
              <a:t>              a.    Your role is to stand by at the command post until the missing person or persons have been found.</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F04D504-1D78-BF4F-A8B3-C444D655C60A}" type="slidenum">
              <a:rPr lang="en-US" altLang="en-US" sz="1200"/>
              <a:pPr eaLnBrk="1" hangingPunct="1"/>
              <a:t>56</a:t>
            </a:fld>
            <a:endParaRPr lang="en-US" altLang="en-US" sz="1200" dirty="0"/>
          </a:p>
        </p:txBody>
      </p:sp>
    </p:spTree>
    <p:extLst>
      <p:ext uri="{BB962C8B-B14F-4D97-AF65-F5344CB8AC3E}">
        <p14:creationId xmlns:p14="http://schemas.microsoft.com/office/powerpoint/2010/main" val="175105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2.    You may be asked to stay with family members of the lost individual.</a:t>
            </a:r>
            <a:endParaRPr lang="en-IN" altLang="en-US" dirty="0">
              <a:latin typeface="Times New Roman" charset="0"/>
              <a:ea typeface="MS PGothic" charset="-128"/>
            </a:endParaRPr>
          </a:p>
          <a:p>
            <a:r>
              <a:rPr lang="en-US" altLang="en-US" dirty="0">
                <a:latin typeface="Times New Roman" charset="0"/>
                <a:ea typeface="MS PGothic" charset="-128"/>
              </a:rPr>
              <a:t>        a.    Gather any medical history and communicate to those in charge.</a:t>
            </a:r>
            <a:endParaRPr lang="en-IN" altLang="en-US" dirty="0">
              <a:latin typeface="Times New Roman" charset="0"/>
              <a:ea typeface="MS PGothic" charset="-128"/>
            </a:endParaRPr>
          </a:p>
          <a:p>
            <a:r>
              <a:rPr lang="en-US" altLang="en-US" dirty="0">
                <a:latin typeface="Times New Roman" charset="0"/>
                <a:ea typeface="MS PGothic" charset="-128"/>
              </a:rPr>
              <a:t>        b.    Only the incident commander should communicate any news or progress of the search to the family.</a:t>
            </a:r>
            <a:endParaRPr lang="en-IN" altLang="en-US" dirty="0">
              <a:latin typeface="Times New Roman" charset="0"/>
              <a:ea typeface="MS PGothic" charset="-128"/>
            </a:endParaRPr>
          </a:p>
          <a:p>
            <a:r>
              <a:rPr lang="en-US" altLang="en-US" dirty="0">
                <a:latin typeface="Times New Roman" charset="0"/>
                <a:ea typeface="MS PGothic" charset="-128"/>
              </a:rPr>
              <a:t>               i.    Set your radio at a discreet volume.</a:t>
            </a:r>
            <a:endParaRPr lang="en-IN" altLang="en-US" dirty="0">
              <a:latin typeface="Times New Roman" charset="0"/>
              <a:ea typeface="MS PGothic" charset="-128"/>
            </a:endParaRPr>
          </a:p>
        </p:txBody>
      </p:sp>
      <p:sp>
        <p:nvSpPr>
          <p:cNvPr id="178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9A2A01E-A4CE-0C4A-927F-F94913665B54}" type="slidenum">
              <a:rPr lang="en-US" altLang="en-US" sz="1200"/>
              <a:pPr eaLnBrk="1" hangingPunct="1"/>
              <a:t>57</a:t>
            </a:fld>
            <a:endParaRPr lang="en-US" altLang="en-US" sz="1200" dirty="0"/>
          </a:p>
        </p:txBody>
      </p:sp>
    </p:spTree>
    <p:extLst>
      <p:ext uri="{BB962C8B-B14F-4D97-AF65-F5344CB8AC3E}">
        <p14:creationId xmlns:p14="http://schemas.microsoft.com/office/powerpoint/2010/main" val="938987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3.    Once the missing person is found, you will be guided by search personnel to the location where you can begin treatment.</a:t>
            </a:r>
            <a:endParaRPr lang="en-IN" altLang="en-US" dirty="0">
              <a:latin typeface="Times New Roman" charset="0"/>
              <a:ea typeface="MS PGothic" charset="-128"/>
            </a:endParaRPr>
          </a:p>
          <a:p>
            <a:r>
              <a:rPr lang="en-US" altLang="en-US" dirty="0">
                <a:latin typeface="Times New Roman" charset="0"/>
                <a:ea typeface="MS PGothic" charset="-128"/>
              </a:rPr>
              <a:t>       a.    Time and effort can sometimes be decreased by relocating the ambulance or by using an all-terrain vehicle.</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79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2B92662-1D50-6D48-8F80-523C547265AF}" type="slidenum">
              <a:rPr lang="en-US" altLang="en-US" sz="1200"/>
              <a:pPr eaLnBrk="1" hangingPunct="1"/>
              <a:t>58</a:t>
            </a:fld>
            <a:endParaRPr lang="en-US" altLang="en-US" sz="1200" dirty="0"/>
          </a:p>
        </p:txBody>
      </p:sp>
    </p:spTree>
    <p:extLst>
      <p:ext uri="{BB962C8B-B14F-4D97-AF65-F5344CB8AC3E}">
        <p14:creationId xmlns:p14="http://schemas.microsoft.com/office/powerpoint/2010/main" val="19030926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Trench rescue</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Many cave-ins and trench collapses have poor outcomes for victims.</a:t>
            </a:r>
            <a:endParaRPr lang="en-IN" altLang="en-US" dirty="0">
              <a:latin typeface="Times New Roman" charset="0"/>
              <a:ea typeface="MS PGothic" charset="-128"/>
            </a:endParaRPr>
          </a:p>
          <a:p>
            <a:r>
              <a:rPr lang="en-US" altLang="en-US" dirty="0">
                <a:latin typeface="Times New Roman" charset="0"/>
                <a:ea typeface="MS PGothic" charset="-128"/>
              </a:rPr>
              <a:t>              a.    Collapses usually involve large areas of falling dirt that weigh approximately 100 lb per cubic foot.</a:t>
            </a:r>
            <a:endParaRPr lang="en-IN" altLang="en-US" dirty="0">
              <a:latin typeface="Times New Roman" charset="0"/>
              <a:ea typeface="MS PGothic" charset="-128"/>
            </a:endParaRPr>
          </a:p>
          <a:p>
            <a:r>
              <a:rPr lang="en-US" altLang="en-US" dirty="0">
                <a:latin typeface="Times New Roman" charset="0"/>
                <a:ea typeface="MS PGothic" charset="-128"/>
              </a:rPr>
              <a:t>              b.    Victims with thousands of pounds of dirt on their chests cannot fully expand their lungs and may become hypoxic.</a:t>
            </a:r>
            <a:endParaRPr lang="en-IN" altLang="en-US" dirty="0">
              <a:latin typeface="Times New Roman" charset="0"/>
              <a:ea typeface="MS PGothic" charset="-128"/>
            </a:endParaRPr>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4BCCB8B-2CD1-A440-91DF-59A7E3C4E0A0}" type="slidenum">
              <a:rPr lang="en-US" altLang="en-US" sz="1200"/>
              <a:pPr eaLnBrk="1" hangingPunct="1"/>
              <a:t>59</a:t>
            </a:fld>
            <a:endParaRPr lang="en-US" altLang="en-US" sz="1200" dirty="0"/>
          </a:p>
        </p:txBody>
      </p:sp>
    </p:spTree>
    <p:extLst>
      <p:ext uri="{BB962C8B-B14F-4D97-AF65-F5344CB8AC3E}">
        <p14:creationId xmlns:p14="http://schemas.microsoft.com/office/powerpoint/2010/main" val="6570326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2.    The risk of a secondary collapse is a concern to rescue personnel and EMTs.</a:t>
            </a:r>
            <a:endParaRPr lang="en-IN"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S PGothic" charset="0"/>
              </a:rPr>
              <a:t>       a.   Response vehicles should be parked at least 500 feet from the scene.</a:t>
            </a:r>
          </a:p>
          <a:p>
            <a:r>
              <a:rPr lang="en-US" sz="1200" kern="1200" dirty="0">
                <a:solidFill>
                  <a:schemeClr val="tx1"/>
                </a:solidFill>
                <a:effectLst/>
                <a:latin typeface="Times New Roman" pitchFamily="18" charset="0"/>
                <a:ea typeface="MS PGothic" pitchFamily="34" charset="-128"/>
                <a:cs typeface="MS PGothic" charset="0"/>
              </a:rPr>
              <a:t>       b.   All vehicles should be turned off to avoid a secondary collapse caused by vibration.</a:t>
            </a:r>
          </a:p>
          <a:p>
            <a:r>
              <a:rPr lang="en-US" sz="1200" kern="1200" dirty="0">
                <a:solidFill>
                  <a:schemeClr val="tx1"/>
                </a:solidFill>
                <a:effectLst/>
                <a:latin typeface="Times New Roman" pitchFamily="18" charset="0"/>
                <a:ea typeface="MS PGothic" pitchFamily="34" charset="-128"/>
                <a:cs typeface="MS PGothic" charset="0"/>
              </a:rPr>
              <a:t>       c.   All road traffic should be diverted from the 500-foot safety area.</a:t>
            </a:r>
          </a:p>
          <a:p>
            <a:r>
              <a:rPr lang="en-US" sz="1200" kern="1200" dirty="0">
                <a:solidFill>
                  <a:schemeClr val="tx1"/>
                </a:solidFill>
                <a:effectLst/>
                <a:latin typeface="Times New Roman" pitchFamily="18" charset="0"/>
                <a:ea typeface="MS PGothic" pitchFamily="34" charset="-128"/>
                <a:cs typeface="MS PGothic" charset="0"/>
              </a:rPr>
              <a:t>       </a:t>
            </a:r>
            <a:r>
              <a:rPr lang="en-US" sz="1200" kern="1200" dirty="0" err="1">
                <a:solidFill>
                  <a:schemeClr val="tx1"/>
                </a:solidFill>
                <a:effectLst/>
                <a:latin typeface="Times New Roman" pitchFamily="18" charset="0"/>
                <a:ea typeface="MS PGothic" pitchFamily="34" charset="-128"/>
                <a:cs typeface="MS PGothic" charset="0"/>
              </a:rPr>
              <a:t>d.</a:t>
            </a:r>
            <a:r>
              <a:rPr lang="en-US" sz="1200" kern="1200" dirty="0">
                <a:solidFill>
                  <a:schemeClr val="tx1"/>
                </a:solidFill>
                <a:effectLst/>
                <a:latin typeface="Times New Roman" pitchFamily="18" charset="0"/>
                <a:ea typeface="MS PGothic" pitchFamily="34" charset="-128"/>
                <a:cs typeface="MS PGothic" charset="0"/>
              </a:rPr>
              <a:t>   Construction equipment at the collapse site may be unstable and could fall into the cave-in or trench site.</a:t>
            </a:r>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3436108-DDAB-A646-B7AF-F696F29599C0}" type="slidenum">
              <a:rPr lang="en-US" altLang="en-US" sz="1200"/>
              <a:pPr eaLnBrk="1" hangingPunct="1"/>
              <a:t>60</a:t>
            </a:fld>
            <a:endParaRPr lang="en-US" altLang="en-US" sz="1200" dirty="0"/>
          </a:p>
        </p:txBody>
      </p:sp>
    </p:spTree>
    <p:extLst>
      <p:ext uri="{BB962C8B-B14F-4D97-AF65-F5344CB8AC3E}">
        <p14:creationId xmlns:p14="http://schemas.microsoft.com/office/powerpoint/2010/main" val="386970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Haze inside vehicles in which the airbags have deployed is caused by cornstarch or talc.</a:t>
            </a:r>
            <a:endParaRPr lang="en-IN" altLang="en-US" dirty="0">
              <a:latin typeface="Times New Roman" charset="0"/>
              <a:ea typeface="MS PGothic" charset="-128"/>
            </a:endParaRPr>
          </a:p>
          <a:p>
            <a:r>
              <a:rPr lang="en-US" altLang="en-US" dirty="0">
                <a:latin typeface="Times New Roman" charset="0"/>
                <a:ea typeface="MS PGothic" charset="-128"/>
              </a:rPr>
              <a:t>e.    Appropriate protective gear, including eye protection, will reduce the risk of eye or lung irritation from this substance.</a:t>
            </a:r>
            <a:endParaRPr lang="en-IN" altLang="en-US" dirty="0">
              <a:latin typeface="Times New Roman" charset="0"/>
              <a:ea typeface="MS PGothic" charset="-128"/>
            </a:endParaRPr>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89A9D8F-34CF-7A45-9359-ACA12994F65D}" type="slidenum">
              <a:rPr lang="en-US" altLang="en-US" sz="1200"/>
              <a:pPr eaLnBrk="1" hangingPunct="1"/>
              <a:t>7</a:t>
            </a:fld>
            <a:endParaRPr lang="en-US" altLang="en-US" sz="1200" dirty="0"/>
          </a:p>
        </p:txBody>
      </p:sp>
    </p:spTree>
    <p:extLst>
      <p:ext uri="{BB962C8B-B14F-4D97-AF65-F5344CB8AC3E}">
        <p14:creationId xmlns:p14="http://schemas.microsoft.com/office/powerpoint/2010/main" val="199321543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sz="1200" kern="1200" dirty="0">
                <a:solidFill>
                  <a:schemeClr val="tx1"/>
                </a:solidFill>
                <a:effectLst/>
                <a:latin typeface="Times New Roman" pitchFamily="18" charset="0"/>
                <a:ea typeface="MS PGothic" pitchFamily="34" charset="-128"/>
                <a:cs typeface="MS PGothic" charset="0"/>
              </a:rPr>
              <a:t>3.   At no time should medical or rescue personnel enter a trench without proper shoring in place.</a:t>
            </a:r>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080EE2E-BEE6-BD4F-BBDD-DCF4B51217EB}" type="slidenum">
              <a:rPr lang="en-US" altLang="en-US" sz="1200"/>
              <a:pPr eaLnBrk="1" hangingPunct="1"/>
              <a:t>61</a:t>
            </a:fld>
            <a:endParaRPr lang="en-US" altLang="en-US" sz="1200" dirty="0"/>
          </a:p>
        </p:txBody>
      </p:sp>
    </p:spTree>
    <p:extLst>
      <p:ext uri="{BB962C8B-B14F-4D97-AF65-F5344CB8AC3E}">
        <p14:creationId xmlns:p14="http://schemas.microsoft.com/office/powerpoint/2010/main" val="122652540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During the extrication of any survivors, medical personnel trained in cave-in and trench collapse rescue will provide most medical care.</a:t>
            </a:r>
            <a:endParaRPr lang="en-IN" altLang="en-US" dirty="0">
              <a:latin typeface="Times New Roman" charset="0"/>
              <a:ea typeface="MS PGothic" charset="-128"/>
            </a:endParaRPr>
          </a:p>
          <a:p>
            <a:r>
              <a:rPr lang="en-US" altLang="en-US" dirty="0">
                <a:latin typeface="Times New Roman" charset="0"/>
                <a:ea typeface="MS PGothic" charset="-128"/>
              </a:rPr>
              <a:t>       a.    You should be prepared to receive patients once they have been extricated from the site.</a:t>
            </a:r>
            <a:endParaRPr lang="en-IN" altLang="en-US" dirty="0">
              <a:latin typeface="Times New Roman" charset="0"/>
              <a:ea typeface="MS PGothic" charset="-128"/>
            </a:endParaRPr>
          </a:p>
        </p:txBody>
      </p:sp>
      <p:sp>
        <p:nvSpPr>
          <p:cNvPr id="183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952663A-EE7C-BA44-8CFB-5616BB12E915}" type="slidenum">
              <a:rPr lang="en-US" altLang="en-US" sz="1200"/>
              <a:pPr eaLnBrk="1" hangingPunct="1"/>
              <a:t>62</a:t>
            </a:fld>
            <a:endParaRPr lang="en-US" altLang="en-US" sz="1200" dirty="0"/>
          </a:p>
        </p:txBody>
      </p:sp>
    </p:spTree>
    <p:extLst>
      <p:ext uri="{BB962C8B-B14F-4D97-AF65-F5344CB8AC3E}">
        <p14:creationId xmlns:p14="http://schemas.microsoft.com/office/powerpoint/2010/main" val="51700470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Tactical emergency medical support</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A steady increase in violence throughout the country has resulted in EMTs taking precautions to ensure personal safety.</a:t>
            </a:r>
            <a:endParaRPr lang="en-IN" altLang="en-US" dirty="0">
              <a:latin typeface="Times New Roman" charset="0"/>
              <a:ea typeface="MS PGothic" charset="-128"/>
            </a:endParaRPr>
          </a:p>
          <a:p>
            <a:r>
              <a:rPr lang="en-US" altLang="en-US" dirty="0">
                <a:latin typeface="Times New Roman" charset="0"/>
                <a:ea typeface="MS PGothic" charset="-128"/>
              </a:rPr>
              <a:t>       2.    When the potential for violence exists, responding units should wait until the scene is secured by law enforcement officers.</a:t>
            </a:r>
            <a:endParaRPr lang="en-IN" altLang="en-US" dirty="0">
              <a:latin typeface="Times New Roman" charset="0"/>
              <a:ea typeface="MS PGothic" charset="-128"/>
            </a:endParaRPr>
          </a:p>
          <a:p>
            <a:r>
              <a:rPr lang="en-US" altLang="en-US" dirty="0">
                <a:latin typeface="Times New Roman" charset="0"/>
                <a:ea typeface="MS PGothic" charset="-128"/>
              </a:rPr>
              <a:t>              a.    Sometimes a special weapons and tactics (SWAT) team is needed to secure an area.</a:t>
            </a:r>
            <a:endParaRPr lang="en-IN" altLang="en-US" dirty="0">
              <a:latin typeface="Times New Roman" charset="0"/>
              <a:ea typeface="MS PGothic" charset="-128"/>
            </a:endParaRPr>
          </a:p>
          <a:p>
            <a:r>
              <a:rPr lang="en-US" altLang="en-US" dirty="0">
                <a:latin typeface="Times New Roman" charset="0"/>
                <a:ea typeface="MS PGothic" charset="-128"/>
              </a:rPr>
              <a:t>              b.    Many communities have incorporated specially trained EMTs, paramedics, nurses, and even physicians into police SWAT units.</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84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FEF0D04-0F8A-284E-B8B2-64B0B26833E5}" type="slidenum">
              <a:rPr lang="en-US" altLang="en-US" sz="1200"/>
              <a:pPr eaLnBrk="1" hangingPunct="1"/>
              <a:t>63</a:t>
            </a:fld>
            <a:endParaRPr lang="en-US" altLang="en-US" sz="1200" dirty="0"/>
          </a:p>
        </p:txBody>
      </p:sp>
    </p:spTree>
    <p:extLst>
      <p:ext uri="{BB962C8B-B14F-4D97-AF65-F5344CB8AC3E}">
        <p14:creationId xmlns:p14="http://schemas.microsoft.com/office/powerpoint/2010/main" val="5792075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3.    When called to the scene of a law enforcement tactical situation, determine the location of the command post and report to the incident commander for instructions.</a:t>
            </a:r>
            <a:endParaRPr lang="en-IN" altLang="en-US" dirty="0">
              <a:latin typeface="Times New Roman" charset="0"/>
              <a:ea typeface="MS PGothic" charset="-128"/>
            </a:endParaRPr>
          </a:p>
          <a:p>
            <a:r>
              <a:rPr lang="en-US" altLang="en-US" dirty="0">
                <a:latin typeface="Times New Roman" charset="0"/>
                <a:ea typeface="MS PGothic" charset="-128"/>
              </a:rPr>
              <a:t>       a.    Lights and siren should be turned off, and outside radio speakers should not be used when nearing the scene.</a:t>
            </a:r>
            <a:endParaRPr lang="en-IN" altLang="en-US" dirty="0">
              <a:latin typeface="Times New Roman" charset="0"/>
              <a:ea typeface="MS PGothic" charset="-128"/>
            </a:endParaRPr>
          </a:p>
          <a:p>
            <a:r>
              <a:rPr lang="en-US" altLang="en-US" dirty="0">
                <a:latin typeface="Times New Roman" charset="0"/>
                <a:ea typeface="MS PGothic" charset="-128"/>
              </a:rPr>
              <a:t>       b.    The command post is usually located in an area that cannot be seen by the suspect and is out of range of possible gunfire.</a:t>
            </a:r>
            <a:endParaRPr lang="en-IN" altLang="en-US" dirty="0">
              <a:latin typeface="Times New Roman" charset="0"/>
              <a:ea typeface="MS PGothic" charset="-128"/>
            </a:endParaRPr>
          </a:p>
          <a:p>
            <a:r>
              <a:rPr lang="en-US" altLang="en-US" dirty="0">
                <a:latin typeface="Times New Roman" charset="0"/>
                <a:ea typeface="MS PGothic" charset="-128"/>
              </a:rPr>
              <a:t>              i.    Remain in this area.</a:t>
            </a:r>
            <a:endParaRPr lang="en-IN" altLang="en-US" dirty="0">
              <a:latin typeface="Times New Roman" charset="0"/>
              <a:ea typeface="MS PGothic" charset="-128"/>
            </a:endParaRPr>
          </a:p>
        </p:txBody>
      </p:sp>
      <p:sp>
        <p:nvSpPr>
          <p:cNvPr id="185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259E8ED-5F25-BB49-9D82-C76EE57DE6B4}" type="slidenum">
              <a:rPr lang="en-US" altLang="en-US" sz="1200"/>
              <a:pPr eaLnBrk="1" hangingPunct="1"/>
              <a:t>64</a:t>
            </a:fld>
            <a:endParaRPr lang="en-US" altLang="en-US" sz="1200" dirty="0"/>
          </a:p>
        </p:txBody>
      </p:sp>
    </p:spTree>
    <p:extLst>
      <p:ext uri="{BB962C8B-B14F-4D97-AF65-F5344CB8AC3E}">
        <p14:creationId xmlns:p14="http://schemas.microsoft.com/office/powerpoint/2010/main" val="19807226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Planning measures are key in these situations.</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86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A977B98-B91A-F646-963D-0C118BB04640}" type="slidenum">
              <a:rPr lang="en-US" altLang="en-US" sz="1200"/>
              <a:pPr eaLnBrk="1" hangingPunct="1"/>
              <a:t>65</a:t>
            </a:fld>
            <a:endParaRPr lang="en-US" altLang="en-US" sz="1200" dirty="0"/>
          </a:p>
        </p:txBody>
      </p:sp>
    </p:spTree>
    <p:extLst>
      <p:ext uri="{BB962C8B-B14F-4D97-AF65-F5344CB8AC3E}">
        <p14:creationId xmlns:p14="http://schemas.microsoft.com/office/powerpoint/2010/main" val="40085458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F.    Structure fires</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In most areas, an ambulance is dispatched with the fire department to any structure fire.</a:t>
            </a:r>
            <a:endParaRPr lang="en-IN"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S PGothic" charset="0"/>
              </a:rPr>
              <a:t>              a.   Ask the incident commander where the ambulance should be staged.</a:t>
            </a:r>
          </a:p>
          <a:p>
            <a:r>
              <a:rPr lang="en-US" sz="1200" kern="1200" dirty="0">
                <a:solidFill>
                  <a:schemeClr val="tx1"/>
                </a:solidFill>
                <a:effectLst/>
                <a:latin typeface="Times New Roman" pitchFamily="18" charset="0"/>
                <a:ea typeface="MS PGothic" pitchFamily="34" charset="-128"/>
                <a:cs typeface="MS PGothic" charset="0"/>
              </a:rPr>
              <a:t>              </a:t>
            </a:r>
            <a:r>
              <a:rPr lang="en-US" sz="1200" kern="1200" dirty="0" err="1">
                <a:solidFill>
                  <a:schemeClr val="tx1"/>
                </a:solidFill>
                <a:effectLst/>
                <a:latin typeface="Times New Roman" pitchFamily="18" charset="0"/>
                <a:ea typeface="MS PGothic" pitchFamily="34" charset="-128"/>
                <a:cs typeface="MS PGothic" charset="0"/>
              </a:rPr>
              <a:t>b.</a:t>
            </a:r>
            <a:r>
              <a:rPr lang="en-US" sz="1200" kern="1200" dirty="0">
                <a:solidFill>
                  <a:schemeClr val="tx1"/>
                </a:solidFill>
                <a:effectLst/>
                <a:latin typeface="Times New Roman" pitchFamily="18" charset="0"/>
                <a:ea typeface="MS PGothic" pitchFamily="34" charset="-128"/>
                <a:cs typeface="MS PGothic" charset="0"/>
              </a:rPr>
              <a:t>   Determine if there are any injured patients or whether you have been called to stand by.</a:t>
            </a: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87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1B89D53-180A-EC4F-B5CE-B6789AB16E02}" type="slidenum">
              <a:rPr lang="en-US" altLang="en-US" sz="1200"/>
              <a:pPr eaLnBrk="1" hangingPunct="1"/>
              <a:t>66</a:t>
            </a:fld>
            <a:endParaRPr lang="en-US" altLang="en-US" sz="1200" dirty="0"/>
          </a:p>
        </p:txBody>
      </p:sp>
    </p:spTree>
    <p:extLst>
      <p:ext uri="{BB962C8B-B14F-4D97-AF65-F5344CB8AC3E}">
        <p14:creationId xmlns:p14="http://schemas.microsoft.com/office/powerpoint/2010/main" val="50679264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Search and rescue in a burning building requires special training and equipment.</a:t>
            </a:r>
            <a:endParaRPr lang="en-IN" altLang="en-US" dirty="0">
              <a:latin typeface="Times New Roman" charset="0"/>
              <a:ea typeface="MS PGothic" charset="-128"/>
            </a:endParaRPr>
          </a:p>
          <a:p>
            <a:r>
              <a:rPr lang="en-US" altLang="en-US" dirty="0">
                <a:latin typeface="Times New Roman" charset="0"/>
                <a:ea typeface="MS PGothic" charset="-128"/>
              </a:rPr>
              <a:t>        a.      Operations are performed by teams of firefighters wearing full turnout gear and self-contained breathing apparatus (SCBA).</a:t>
            </a:r>
            <a:endParaRPr lang="en-IN" altLang="en-US" dirty="0">
              <a:latin typeface="Times New Roman" charset="0"/>
              <a:ea typeface="MS PGothic"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S PGothic" pitchFamily="34" charset="-128"/>
                <a:cs typeface="MS PGothic" charset="0"/>
              </a:rPr>
              <a:t>3.    Sometimes a scene may be further complicated by the presence of hazardous materials.</a:t>
            </a: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89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1F63790-EE0F-9D41-99E6-7F7A782BC262}" type="slidenum">
              <a:rPr lang="en-US" altLang="en-US" sz="1200"/>
              <a:pPr eaLnBrk="1" hangingPunct="1"/>
              <a:t>67</a:t>
            </a:fld>
            <a:endParaRPr lang="en-US" altLang="en-US" sz="1200" dirty="0"/>
          </a:p>
        </p:txBody>
      </p:sp>
    </p:spTree>
    <p:extLst>
      <p:ext uri="{BB962C8B-B14F-4D97-AF65-F5344CB8AC3E}">
        <p14:creationId xmlns:p14="http://schemas.microsoft.com/office/powerpoint/2010/main" val="207610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IV. Fundamentals of Extrication</a:t>
            </a:r>
          </a:p>
          <a:p>
            <a:r>
              <a:rPr lang="en-US" altLang="en-US" dirty="0">
                <a:latin typeface="Times New Roman" charset="0"/>
                <a:ea typeface="MS PGothic" charset="-128"/>
              </a:rPr>
              <a:t>A.    Your primary concern is safety.</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Your primary roles are to:</a:t>
            </a:r>
            <a:endParaRPr lang="en-IN" altLang="en-US" dirty="0">
              <a:latin typeface="Times New Roman" charset="0"/>
              <a:ea typeface="MS PGothic" charset="-128"/>
            </a:endParaRPr>
          </a:p>
          <a:p>
            <a:r>
              <a:rPr lang="en-US" altLang="en-US" dirty="0">
                <a:latin typeface="Times New Roman" charset="0"/>
                <a:ea typeface="MS PGothic" charset="-128"/>
              </a:rPr>
              <a:t>              a.    Provide emergency medical care.</a:t>
            </a:r>
            <a:endParaRPr lang="en-IN" altLang="en-US" dirty="0">
              <a:latin typeface="Times New Roman" charset="0"/>
              <a:ea typeface="MS PGothic" charset="-128"/>
            </a:endParaRPr>
          </a:p>
          <a:p>
            <a:r>
              <a:rPr lang="en-US" altLang="en-US" dirty="0">
                <a:latin typeface="Times New Roman" charset="0"/>
                <a:ea typeface="MS PGothic" charset="-128"/>
              </a:rPr>
              <a:t>              b.    Prevent further injury to the patient.</a:t>
            </a:r>
            <a:endParaRPr lang="en-IN" altLang="en-US" dirty="0">
              <a:latin typeface="Times New Roman" charset="0"/>
              <a:ea typeface="MS PGothic" charset="-128"/>
            </a:endParaRPr>
          </a:p>
          <a:p>
            <a:r>
              <a:rPr lang="en-US" altLang="en-US" dirty="0">
                <a:latin typeface="Times New Roman" charset="0"/>
                <a:ea typeface="MS PGothic" charset="-128"/>
              </a:rPr>
              <a:t>       2.    You may provide care as extrication goes on around you.</a:t>
            </a:r>
            <a:endParaRPr lang="en-IN" altLang="en-US" dirty="0">
              <a:latin typeface="Times New Roman" charset="0"/>
              <a:ea typeface="MS PGothic" charset="-128"/>
            </a:endParaRP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56A19F6-C026-0646-A8A6-4CD2EBAB6199}" type="slidenum">
              <a:rPr lang="en-US" altLang="en-US" sz="1200"/>
              <a:pPr eaLnBrk="1" hangingPunct="1"/>
              <a:t>8</a:t>
            </a:fld>
            <a:endParaRPr lang="en-US" altLang="en-US" sz="1200" dirty="0"/>
          </a:p>
        </p:txBody>
      </p:sp>
    </p:spTree>
    <p:extLst>
      <p:ext uri="{BB962C8B-B14F-4D97-AF65-F5344CB8AC3E}">
        <p14:creationId xmlns:p14="http://schemas.microsoft.com/office/powerpoint/2010/main" val="1374339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Extrication: the removal from entrapment or from a dangerous situation or position</a:t>
            </a:r>
            <a:endParaRPr lang="en-IN" altLang="en-US" dirty="0">
              <a:latin typeface="Times New Roman" charset="0"/>
              <a:ea typeface="MS PGothic" charset="-128"/>
            </a:endParaRPr>
          </a:p>
          <a:p>
            <a:r>
              <a:rPr lang="en-US" altLang="en-US" dirty="0">
                <a:latin typeface="Times New Roman" charset="0"/>
                <a:ea typeface="MS PGothic" charset="-128"/>
              </a:rPr>
              <a:t>4.    Entrapment: a condition in which a person is caught within a closed area with no way out or has a limb or other body part trapped</a:t>
            </a:r>
            <a:endParaRPr lang="en-IN" altLang="en-US" dirty="0">
              <a:latin typeface="Times New Roman" charset="0"/>
              <a:ea typeface="MS PGothic" charset="-128"/>
            </a:endParaRPr>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A6156BE-4BF5-8647-9C57-A75752543295}" type="slidenum">
              <a:rPr lang="en-US" altLang="en-US" sz="1200"/>
              <a:pPr eaLnBrk="1" hangingPunct="1"/>
              <a:t>9</a:t>
            </a:fld>
            <a:endParaRPr lang="en-US" altLang="en-US" sz="1200" dirty="0"/>
          </a:p>
        </p:txBody>
      </p:sp>
    </p:spTree>
    <p:extLst>
      <p:ext uri="{BB962C8B-B14F-4D97-AF65-F5344CB8AC3E}">
        <p14:creationId xmlns:p14="http://schemas.microsoft.com/office/powerpoint/2010/main" val="185902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table on this slide shows the 10 Phases of Extrication.</a:t>
            </a: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D0B7BAD-6582-1141-8D7C-C3449D4E4AF5}" type="slidenum">
              <a:rPr lang="en-US" altLang="en-US" sz="1200"/>
              <a:pPr eaLnBrk="1" hangingPunct="1"/>
              <a:t>10</a:t>
            </a:fld>
            <a:endParaRPr lang="en-US" altLang="en-US" sz="1200" dirty="0"/>
          </a:p>
        </p:txBody>
      </p:sp>
    </p:spTree>
    <p:extLst>
      <p:ext uri="{BB962C8B-B14F-4D97-AF65-F5344CB8AC3E}">
        <p14:creationId xmlns:p14="http://schemas.microsoft.com/office/powerpoint/2010/main" val="2029086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id="{EC9CFE91-0E8B-934B-8D25-5CBB7FD65D50}"/>
              </a:ext>
            </a:extLst>
          </p:cNvPr>
          <p:cNvSpPr>
            <a:spLocks noGrp="1"/>
          </p:cNvSpPr>
          <p:nvPr>
            <p:ph type="pic" sz="quarter" idx="10"/>
          </p:nvPr>
        </p:nvSpPr>
        <p:spPr>
          <a:xfrm>
            <a:off x="8100060" y="388500"/>
            <a:ext cx="3604981" cy="6081000"/>
          </a:xfrm>
        </p:spPr>
        <p:txBody>
          <a:bodyPr/>
          <a:lstStyle/>
          <a:p>
            <a:endParaRPr lang="en-US" dirty="0"/>
          </a:p>
        </p:txBody>
      </p:sp>
      <p:sp>
        <p:nvSpPr>
          <p:cNvPr id="17" name="Rectangle 16">
            <a:extLst>
              <a:ext uri="{FF2B5EF4-FFF2-40B4-BE49-F238E27FC236}">
                <a16:creationId xmlns:a16="http://schemas.microsoft.com/office/drawing/2014/main"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2021 by Jones &amp; Bartlett Learning, LLC an Ascend Learning Company. </a:t>
            </a:r>
            <a:r>
              <a:rPr lang="en-US" sz="800" dirty="0" err="1">
                <a:solidFill>
                  <a:schemeClr val="bg2"/>
                </a:solidFill>
                <a:latin typeface="Arial" panose="020B0604020202020204" pitchFamily="34" charset="0"/>
                <a:cs typeface="Arial" panose="020B0604020202020204" pitchFamily="34" charset="0"/>
              </a:rPr>
              <a:t>www.jblearning.com</a:t>
            </a:r>
            <a:r>
              <a:rPr lang="en-US" sz="800" dirty="0">
                <a:solidFill>
                  <a:schemeClr val="bg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2020 by Jones &amp; Bartlett Learning, LLC an Ascend Learning Company. www.jblearning.com. Background texture © </a:t>
            </a:r>
            <a:r>
              <a:rPr lang="en-US" sz="800" dirty="0" err="1">
                <a:latin typeface="Arial" panose="020B0604020202020204" pitchFamily="34" charset="0"/>
                <a:cs typeface="Arial" panose="020B0604020202020204" pitchFamily="34" charset="0"/>
              </a:rPr>
              <a:t>Bunphot</a:t>
            </a:r>
            <a:r>
              <a:rPr lang="en-US" sz="800" dirty="0">
                <a:latin typeface="Arial" panose="020B0604020202020204" pitchFamily="34" charset="0"/>
                <a:cs typeface="Arial" panose="020B0604020202020204" pitchFamily="34" charset="0"/>
              </a:rPr>
              <a:t>/Getty Images.</a:t>
            </a:r>
          </a:p>
        </p:txBody>
      </p:sp>
      <p:sp>
        <p:nvSpPr>
          <p:cNvPr id="6" name="Rectangle 5">
            <a:extLst>
              <a:ext uri="{FF2B5EF4-FFF2-40B4-BE49-F238E27FC236}">
                <a16:creationId xmlns:a16="http://schemas.microsoft.com/office/drawing/2014/main"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id="{A3169499-437D-8F4D-94AA-E2299357328F}"/>
              </a:ext>
            </a:extLst>
          </p:cNvPr>
          <p:cNvSpPr>
            <a:spLocks noGrp="1"/>
          </p:cNvSpPr>
          <p:nvPr>
            <p:ph type="pic" sz="quarter" idx="10"/>
          </p:nvPr>
        </p:nvSpPr>
        <p:spPr>
          <a:xfrm>
            <a:off x="6096000" y="1496186"/>
            <a:ext cx="5208588" cy="4556743"/>
          </a:xfrm>
        </p:spPr>
        <p:txBody>
          <a:bodyPr/>
          <a:lstStyle/>
          <a:p>
            <a:endParaRPr lang="en-US"/>
          </a:p>
        </p:txBody>
      </p:sp>
      <p:sp>
        <p:nvSpPr>
          <p:cNvPr id="12" name="Text Placeholder 8">
            <a:extLst>
              <a:ext uri="{FF2B5EF4-FFF2-40B4-BE49-F238E27FC236}">
                <a16:creationId xmlns:a16="http://schemas.microsoft.com/office/drawing/2014/main"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id="{8A3226D5-00A8-E049-8469-4BFBE39DD467}"/>
              </a:ext>
            </a:extLst>
          </p:cNvPr>
          <p:cNvSpPr>
            <a:spLocks noGrp="1"/>
          </p:cNvSpPr>
          <p:nvPr>
            <p:ph type="pic" sz="quarter" idx="11"/>
          </p:nvPr>
        </p:nvSpPr>
        <p:spPr>
          <a:xfrm>
            <a:off x="5518150" y="1508815"/>
            <a:ext cx="5792788" cy="4404624"/>
          </a:xfrm>
        </p:spPr>
        <p:txBody>
          <a:bodyPr/>
          <a:lstStyle/>
          <a:p>
            <a:endParaRPr lang="en-US"/>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311169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a16="http://schemas.microsoft.com/office/drawing/2014/main" id="{21F38BD8-3F75-CE4C-AFEF-0C6B45F77F8C}"/>
              </a:ext>
            </a:extLst>
          </p:cNvPr>
          <p:cNvSpPr/>
          <p:nvPr userDrawn="1"/>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2021 by Jones &amp; Bartlett Learning, LLC an Ascend Learning Company. </a:t>
            </a:r>
            <a:r>
              <a:rPr lang="en-US" sz="800" dirty="0" err="1">
                <a:latin typeface="Arial" panose="020B0604020202020204" pitchFamily="34" charset="0"/>
                <a:cs typeface="Arial" panose="020B0604020202020204" pitchFamily="34" charset="0"/>
              </a:rPr>
              <a:t>www.jblearning.com</a:t>
            </a:r>
            <a:r>
              <a:rPr lang="en-US" sz="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2" r:id="rId4"/>
    <p:sldLayoutId id="2147483653" r:id="rId5"/>
    <p:sldLayoutId id="2147483654" r:id="rId6"/>
    <p:sldLayoutId id="2147483656" r:id="rId7"/>
    <p:sldLayoutId id="2147483657"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id="{CF4F1586-DE6A-1A40-AEF4-23ADA41937E4}"/>
              </a:ext>
            </a:extLst>
          </p:cNvPr>
          <p:cNvSpPr>
            <a:spLocks noGrp="1"/>
          </p:cNvSpPr>
          <p:nvPr>
            <p:ph type="subTitle" idx="1"/>
          </p:nvPr>
        </p:nvSpPr>
        <p:spPr/>
        <p:txBody>
          <a:bodyPr/>
          <a:lstStyle/>
          <a:p>
            <a:r>
              <a:rPr lang="en-US" dirty="0"/>
              <a:t>CHAPTER 39</a:t>
            </a:r>
          </a:p>
        </p:txBody>
      </p:sp>
      <p:sp>
        <p:nvSpPr>
          <p:cNvPr id="19" name="Title 18">
            <a:extLst>
              <a:ext uri="{FF2B5EF4-FFF2-40B4-BE49-F238E27FC236}">
                <a16:creationId xmlns:a16="http://schemas.microsoft.com/office/drawing/2014/main" id="{A58A35F8-EA88-094E-8EAD-88FE6A07C447}"/>
              </a:ext>
            </a:extLst>
          </p:cNvPr>
          <p:cNvSpPr>
            <a:spLocks noGrp="1"/>
          </p:cNvSpPr>
          <p:nvPr>
            <p:ph type="ctrTitle"/>
          </p:nvPr>
        </p:nvSpPr>
        <p:spPr/>
        <p:txBody>
          <a:bodyPr>
            <a:normAutofit/>
          </a:bodyPr>
          <a:lstStyle/>
          <a:p>
            <a:pPr marL="0" indent="0">
              <a:spcBef>
                <a:spcPts val="200"/>
              </a:spcBef>
              <a:defRPr/>
            </a:pPr>
            <a:r>
              <a:rPr lang="en-IN" altLang="en-US" kern="0" dirty="0"/>
              <a:t>Vehicle Extrication and Special Rescue</a:t>
            </a:r>
            <a:endParaRPr lang="en-US" altLang="en-US" kern="0" dirty="0"/>
          </a:p>
        </p:txBody>
      </p:sp>
      <p:pic>
        <p:nvPicPr>
          <p:cNvPr id="5" name="Picture 4" descr="A cover page shows the logo of A A O S on the left corner with the text American Academy of Orthopaedic Surgeons below it. Book title reads, Emergency, Care and Transportation of the Sick and Injured, Twelfth Edition, 50th Anniversary logo. Series Editor: Andrew N. Pollak, M D, F A A O S. A background picture shows safety personnel attending to an injured person. Some rescue vehicles are parked behind them.&#10;">
            <a:extLst>
              <a:ext uri="{FF2B5EF4-FFF2-40B4-BE49-F238E27FC236}">
                <a16:creationId xmlns:a16="http://schemas.microsoft.com/office/drawing/2014/main" id="{D50F1616-2028-BB4E-9929-D66D6C12A7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3715" y="0"/>
            <a:ext cx="5618285" cy="6858000"/>
          </a:xfrm>
          <a:prstGeom prst="rect">
            <a:avLst/>
          </a:prstGeom>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9538" name="Title 1"/>
          <p:cNvSpPr>
            <a:spLocks noGrp="1"/>
          </p:cNvSpPr>
          <p:nvPr>
            <p:ph type="title"/>
          </p:nvPr>
        </p:nvSpPr>
        <p:spPr/>
        <p:txBody>
          <a:bodyPr/>
          <a:lstStyle/>
          <a:p>
            <a:pPr>
              <a:lnSpc>
                <a:spcPct val="85000"/>
              </a:lnSpc>
              <a:defRPr/>
            </a:pPr>
            <a:r>
              <a:rPr lang="en-US" dirty="0">
                <a:cs typeface="+mj-cs"/>
              </a:rPr>
              <a:t>Fundamentals of Extrication </a:t>
            </a:r>
            <a:r>
              <a:rPr lang="en-US" sz="2000" b="0" dirty="0">
                <a:cs typeface="+mj-cs"/>
              </a:rPr>
              <a:t>(3 of 3)</a:t>
            </a:r>
          </a:p>
        </p:txBody>
      </p:sp>
      <p:pic>
        <p:nvPicPr>
          <p:cNvPr id="1026" name="Picture 2" descr="The table lists the following. 1. Preparation. 2. En route to the scene. 3. Arrival and scene size-up. 4. Hazard control. 5. Support operations. 6. Gaining access. 7. Emergency care. 8. Removal of the patient. 9. Transfer of the patient. 10. Termination.&#10;" title="A table is titled ten phases of extri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0428" y="1527989"/>
            <a:ext cx="5302948" cy="51738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24770"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15715" name="Rectangle 3"/>
          <p:cNvSpPr>
            <a:spLocks noGrp="1" noChangeArrowheads="1"/>
          </p:cNvSpPr>
          <p:nvPr>
            <p:ph type="body" idx="1"/>
          </p:nvPr>
        </p:nvSpPr>
        <p:spPr/>
        <p:txBody>
          <a:bodyPr rIns="228600"/>
          <a:lstStyle/>
          <a:p>
            <a:pPr marL="682625" indent="-682625">
              <a:spcBef>
                <a:spcPct val="35000"/>
              </a:spcBef>
              <a:buFontTx/>
              <a:buAutoNum type="arabicPeriod" startAt="10"/>
            </a:pPr>
            <a:r>
              <a:rPr lang="en-US" altLang="en-US" dirty="0"/>
              <a:t>You are dispatched to the scene of a trench collapse. Upon arriving at the scene, your ambulance should be parked at least _____ feet from the incident. </a:t>
            </a:r>
          </a:p>
          <a:p>
            <a:pPr marL="1241425" lvl="1" indent="-444500">
              <a:spcBef>
                <a:spcPct val="35000"/>
              </a:spcBef>
              <a:buFontTx/>
              <a:buAutoNum type="alphaUcPeriod"/>
            </a:pPr>
            <a:r>
              <a:rPr lang="en-US" altLang="en-US" dirty="0"/>
              <a:t>250</a:t>
            </a:r>
            <a:br>
              <a:rPr lang="en-US" altLang="en-US" dirty="0"/>
            </a:br>
            <a:r>
              <a:rPr lang="en-US" altLang="en-US" b="1" dirty="0"/>
              <a:t>Rationale: </a:t>
            </a:r>
            <a:r>
              <a:rPr lang="en-US" altLang="en-US" dirty="0">
                <a:solidFill>
                  <a:srgbClr val="F37021"/>
                </a:solidFill>
              </a:rPr>
              <a:t>500</a:t>
            </a:r>
            <a:r>
              <a:rPr lang="en-US" altLang="en-US" dirty="0">
                <a:solidFill>
                  <a:srgbClr val="F37021"/>
                </a:solidFill>
                <a:ea typeface="MS PGothic" charset="-128"/>
              </a:rPr>
              <a:t> feet</a:t>
            </a:r>
            <a:r>
              <a:rPr lang="en-US" altLang="en-US" dirty="0">
                <a:solidFill>
                  <a:srgbClr val="F37021"/>
                </a:solidFill>
              </a:rPr>
              <a:t> is the recommended distance.</a:t>
            </a:r>
          </a:p>
          <a:p>
            <a:pPr marL="1241425" lvl="1" indent="-444500">
              <a:spcBef>
                <a:spcPct val="35000"/>
              </a:spcBef>
              <a:buFontTx/>
              <a:buAutoNum type="alphaUcPeriod"/>
            </a:pPr>
            <a:r>
              <a:rPr lang="en-US" altLang="en-US" dirty="0"/>
              <a:t>500</a:t>
            </a:r>
            <a:br>
              <a:rPr lang="en-US" altLang="en-US" dirty="0"/>
            </a:br>
            <a:r>
              <a:rPr lang="en-US" altLang="en-US" b="1" dirty="0"/>
              <a:t>Rationale: </a:t>
            </a:r>
            <a:r>
              <a:rPr lang="en-US" altLang="en-US" dirty="0">
                <a:solidFill>
                  <a:srgbClr val="F37021"/>
                </a:solidFill>
              </a:rPr>
              <a:t>Correct answer</a:t>
            </a:r>
          </a:p>
          <a:p>
            <a:pPr marL="1247775" lvl="1" indent="-444500">
              <a:spcBef>
                <a:spcPct val="35000"/>
              </a:spcBef>
              <a:buFontTx/>
              <a:buAutoNum type="alphaUcPeriod" startAt="3"/>
            </a:pPr>
            <a:r>
              <a:rPr lang="en-US" altLang="en-US" dirty="0"/>
              <a:t>750</a:t>
            </a:r>
            <a:br>
              <a:rPr lang="en-US" altLang="en-US" dirty="0"/>
            </a:br>
            <a:r>
              <a:rPr lang="en-US" altLang="en-US" b="1" dirty="0"/>
              <a:t>Rationale: </a:t>
            </a:r>
            <a:r>
              <a:rPr lang="en-US" altLang="en-US" dirty="0">
                <a:solidFill>
                  <a:srgbClr val="F37021"/>
                </a:solidFill>
              </a:rPr>
              <a:t>500</a:t>
            </a:r>
            <a:r>
              <a:rPr lang="en-US" altLang="en-US" dirty="0">
                <a:solidFill>
                  <a:srgbClr val="F37021"/>
                </a:solidFill>
                <a:ea typeface="MS PGothic" charset="-128"/>
              </a:rPr>
              <a:t> feet</a:t>
            </a:r>
            <a:r>
              <a:rPr lang="en-US" altLang="en-US" dirty="0">
                <a:solidFill>
                  <a:srgbClr val="F37021"/>
                </a:solidFill>
              </a:rPr>
              <a:t> is the recommended distance.</a:t>
            </a:r>
          </a:p>
          <a:p>
            <a:pPr marL="1247775" lvl="1" indent="-444500">
              <a:spcBef>
                <a:spcPct val="35000"/>
              </a:spcBef>
              <a:buFontTx/>
              <a:buAutoNum type="alphaUcPeriod" startAt="3"/>
            </a:pPr>
            <a:r>
              <a:rPr lang="en-US" altLang="en-US" dirty="0"/>
              <a:t>1000</a:t>
            </a:r>
            <a:br>
              <a:rPr lang="en-US" altLang="en-US" dirty="0"/>
            </a:br>
            <a:r>
              <a:rPr lang="en-US" altLang="en-US" b="1" dirty="0"/>
              <a:t>Rationale: </a:t>
            </a:r>
            <a:r>
              <a:rPr lang="en-US" altLang="en-US" dirty="0">
                <a:solidFill>
                  <a:srgbClr val="F37021"/>
                </a:solidFill>
              </a:rPr>
              <a:t>500</a:t>
            </a:r>
            <a:r>
              <a:rPr lang="en-US" altLang="en-US" dirty="0">
                <a:solidFill>
                  <a:srgbClr val="F37021"/>
                </a:solidFill>
                <a:ea typeface="MS PGothic" charset="-128"/>
              </a:rPr>
              <a:t> feet</a:t>
            </a:r>
            <a:r>
              <a:rPr lang="en-US" altLang="en-US" dirty="0">
                <a:solidFill>
                  <a:srgbClr val="F37021"/>
                </a:solidFill>
              </a:rPr>
              <a:t> is the recommended distance.</a:t>
            </a:r>
          </a:p>
          <a:p>
            <a:pPr marL="1241425" lvl="1" indent="-444500">
              <a:spcBef>
                <a:spcPct val="35000"/>
              </a:spcBef>
              <a:buFontTx/>
              <a:buAutoNum type="alphaUcPeriod"/>
            </a:pPr>
            <a:endParaRPr lang="en-US" altLang="en-US" dirty="0">
              <a:solidFill>
                <a:srgbClr val="F3702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p:txBody>
          <a:bodyPr rIns="228600"/>
          <a:lstStyle/>
          <a:p>
            <a:pPr>
              <a:spcBef>
                <a:spcPct val="35000"/>
              </a:spcBef>
            </a:pPr>
            <a:r>
              <a:rPr lang="en-US" altLang="en-US" dirty="0"/>
              <a:t>EMS personnel are responsible for:</a:t>
            </a:r>
          </a:p>
          <a:p>
            <a:pPr lvl="1">
              <a:spcBef>
                <a:spcPct val="35000"/>
              </a:spcBef>
            </a:pPr>
            <a:r>
              <a:rPr lang="en-US" altLang="en-US" dirty="0"/>
              <a:t>Assessing and providing medical care</a:t>
            </a:r>
          </a:p>
          <a:p>
            <a:pPr lvl="1">
              <a:spcBef>
                <a:spcPct val="35000"/>
              </a:spcBef>
            </a:pPr>
            <a:r>
              <a:rPr lang="en-US" altLang="en-US" dirty="0"/>
              <a:t>Triaging and packaging patients</a:t>
            </a:r>
          </a:p>
          <a:p>
            <a:pPr lvl="1">
              <a:spcBef>
                <a:spcPct val="35000"/>
              </a:spcBef>
            </a:pPr>
            <a:r>
              <a:rPr lang="en-US" altLang="en-US" dirty="0"/>
              <a:t>Providing additional assessment and care as needed once patients are removed</a:t>
            </a:r>
          </a:p>
          <a:p>
            <a:pPr lvl="1">
              <a:spcBef>
                <a:spcPct val="35000"/>
              </a:spcBef>
            </a:pPr>
            <a:r>
              <a:rPr lang="en-US" altLang="en-US" dirty="0"/>
              <a:t>Providing transport to the ED</a:t>
            </a:r>
          </a:p>
        </p:txBody>
      </p:sp>
      <p:sp>
        <p:nvSpPr>
          <p:cNvPr id="2" name="Title 1"/>
          <p:cNvSpPr>
            <a:spLocks noGrp="1"/>
          </p:cNvSpPr>
          <p:nvPr>
            <p:ph type="title"/>
          </p:nvPr>
        </p:nvSpPr>
        <p:spPr/>
        <p:txBody>
          <a:bodyPr/>
          <a:lstStyle/>
          <a:p>
            <a:r>
              <a:rPr lang="en-US" dirty="0"/>
              <a:t>Roles and Responsibilities </a:t>
            </a:r>
            <a:r>
              <a:rPr lang="en-US" sz="2000" b="0" dirty="0"/>
              <a:t>(1 of 4)</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p:txBody>
          <a:bodyPr rIns="228600"/>
          <a:lstStyle/>
          <a:p>
            <a:pPr>
              <a:spcBef>
                <a:spcPct val="35000"/>
              </a:spcBef>
            </a:pPr>
            <a:r>
              <a:rPr lang="en-US" altLang="en-US" dirty="0"/>
              <a:t>The rescue team is responsible for:</a:t>
            </a:r>
          </a:p>
          <a:p>
            <a:pPr lvl="1">
              <a:spcBef>
                <a:spcPct val="35000"/>
              </a:spcBef>
            </a:pPr>
            <a:r>
              <a:rPr lang="en-US" altLang="en-US" dirty="0"/>
              <a:t>Securing and stabilizing the vehicle</a:t>
            </a:r>
          </a:p>
          <a:p>
            <a:pPr lvl="1">
              <a:spcBef>
                <a:spcPct val="35000"/>
              </a:spcBef>
            </a:pPr>
            <a:r>
              <a:rPr lang="en-US" altLang="en-US" dirty="0"/>
              <a:t>Providing safe entrance and access to the patients</a:t>
            </a:r>
          </a:p>
          <a:p>
            <a:pPr lvl="1">
              <a:spcBef>
                <a:spcPct val="35000"/>
              </a:spcBef>
            </a:pPr>
            <a:r>
              <a:rPr lang="en-US" altLang="en-US" dirty="0"/>
              <a:t>Extricating any patients</a:t>
            </a:r>
          </a:p>
        </p:txBody>
      </p:sp>
      <p:sp>
        <p:nvSpPr>
          <p:cNvPr id="2" name="Title 1"/>
          <p:cNvSpPr>
            <a:spLocks noGrp="1"/>
          </p:cNvSpPr>
          <p:nvPr>
            <p:ph type="title"/>
          </p:nvPr>
        </p:nvSpPr>
        <p:spPr/>
        <p:txBody>
          <a:bodyPr/>
          <a:lstStyle/>
          <a:p>
            <a:r>
              <a:rPr lang="en-US" dirty="0"/>
              <a:t>Roles and Responsibilities </a:t>
            </a:r>
            <a:r>
              <a:rPr lang="en-US" sz="2000" b="0" dirty="0"/>
              <a:t>(2 of 4)</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type="body" idx="1"/>
          </p:nvPr>
        </p:nvSpPr>
        <p:spPr/>
        <p:txBody>
          <a:bodyPr rIns="228600"/>
          <a:lstStyle/>
          <a:p>
            <a:pPr>
              <a:spcBef>
                <a:spcPct val="35000"/>
              </a:spcBef>
            </a:pPr>
            <a:r>
              <a:rPr lang="en-US" altLang="en-US" dirty="0"/>
              <a:t>Law enforcement personnel are responsible for:</a:t>
            </a:r>
          </a:p>
          <a:p>
            <a:pPr lvl="1">
              <a:spcBef>
                <a:spcPct val="35000"/>
              </a:spcBef>
            </a:pPr>
            <a:r>
              <a:rPr lang="en-US" altLang="en-US" dirty="0"/>
              <a:t>Controlling traffic </a:t>
            </a:r>
          </a:p>
          <a:p>
            <a:pPr lvl="1">
              <a:spcBef>
                <a:spcPct val="35000"/>
              </a:spcBef>
            </a:pPr>
            <a:r>
              <a:rPr lang="en-US" altLang="en-US" dirty="0"/>
              <a:t>Maintaining order at the scene</a:t>
            </a:r>
          </a:p>
          <a:p>
            <a:pPr lvl="1">
              <a:spcBef>
                <a:spcPct val="35000"/>
              </a:spcBef>
            </a:pPr>
            <a:r>
              <a:rPr lang="en-US" altLang="en-US" dirty="0"/>
              <a:t>Establishing and maintaining a perimeter </a:t>
            </a:r>
          </a:p>
        </p:txBody>
      </p:sp>
      <p:sp>
        <p:nvSpPr>
          <p:cNvPr id="2" name="Title 1"/>
          <p:cNvSpPr>
            <a:spLocks noGrp="1"/>
          </p:cNvSpPr>
          <p:nvPr>
            <p:ph type="title"/>
          </p:nvPr>
        </p:nvSpPr>
        <p:spPr/>
        <p:txBody>
          <a:bodyPr/>
          <a:lstStyle/>
          <a:p>
            <a:r>
              <a:rPr lang="en-US" dirty="0"/>
              <a:t>Roles and Responsibilities </a:t>
            </a:r>
            <a:r>
              <a:rPr lang="en-US" sz="2000" b="0" dirty="0"/>
              <a:t>(3 of 4)</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6972300" y="1447800"/>
            <a:ext cx="4914900" cy="4800600"/>
          </a:xfrm>
        </p:spPr>
        <p:txBody>
          <a:bodyPr rIns="228600"/>
          <a:lstStyle/>
          <a:p>
            <a:pPr>
              <a:spcBef>
                <a:spcPct val="35000"/>
              </a:spcBef>
            </a:pPr>
            <a:r>
              <a:rPr lang="en-US" altLang="en-US" dirty="0"/>
              <a:t>Firefighters are responsible for:</a:t>
            </a:r>
          </a:p>
          <a:p>
            <a:pPr lvl="1">
              <a:spcBef>
                <a:spcPct val="35000"/>
              </a:spcBef>
            </a:pPr>
            <a:r>
              <a:rPr lang="en-US" altLang="en-US" dirty="0"/>
              <a:t>Extinguishing fire</a:t>
            </a:r>
          </a:p>
          <a:p>
            <a:pPr lvl="1">
              <a:spcBef>
                <a:spcPct val="35000"/>
              </a:spcBef>
            </a:pPr>
            <a:r>
              <a:rPr lang="en-US" altLang="en-US" dirty="0"/>
              <a:t>Preventing additional ignition</a:t>
            </a:r>
          </a:p>
          <a:p>
            <a:pPr lvl="1">
              <a:spcBef>
                <a:spcPct val="35000"/>
              </a:spcBef>
            </a:pPr>
            <a:r>
              <a:rPr lang="en-US" altLang="en-US" dirty="0"/>
              <a:t>Ensuring scene safety</a:t>
            </a:r>
          </a:p>
          <a:p>
            <a:pPr lvl="1">
              <a:spcBef>
                <a:spcPct val="35000"/>
              </a:spcBef>
            </a:pPr>
            <a:r>
              <a:rPr lang="en-US" altLang="en-US" dirty="0"/>
              <a:t>Removing spilled fuel</a:t>
            </a:r>
          </a:p>
        </p:txBody>
      </p:sp>
      <p:sp>
        <p:nvSpPr>
          <p:cNvPr id="3" name="Title 2"/>
          <p:cNvSpPr>
            <a:spLocks noGrp="1"/>
          </p:cNvSpPr>
          <p:nvPr>
            <p:ph type="title"/>
          </p:nvPr>
        </p:nvSpPr>
        <p:spPr/>
        <p:txBody>
          <a:bodyPr/>
          <a:lstStyle/>
          <a:p>
            <a:r>
              <a:rPr lang="en-US" dirty="0"/>
              <a:t>Roles and Responsibilities </a:t>
            </a:r>
            <a:r>
              <a:rPr lang="en-US" sz="2000" b="0" dirty="0"/>
              <a:t>(4 of 4)</a:t>
            </a:r>
            <a:endParaRPr lang="en-US" dirty="0"/>
          </a:p>
        </p:txBody>
      </p:sp>
      <p:sp>
        <p:nvSpPr>
          <p:cNvPr id="2" name="Rectangle 1"/>
          <p:cNvSpPr/>
          <p:nvPr/>
        </p:nvSpPr>
        <p:spPr>
          <a:xfrm>
            <a:off x="881211" y="5071288"/>
            <a:ext cx="5480812" cy="1200329"/>
          </a:xfrm>
          <a:prstGeom prst="rect">
            <a:avLst/>
          </a:prstGeom>
        </p:spPr>
        <p:txBody>
          <a:bodyPr wrap="square">
            <a:spAutoFit/>
          </a:bodyPr>
          <a:lstStyle/>
          <a:p>
            <a:r>
              <a:rPr lang="en-US" b="1" dirty="0"/>
              <a:t>FIGURE 39-2 </a:t>
            </a:r>
            <a:r>
              <a:rPr lang="en-US" dirty="0"/>
              <a:t>EMS providers, the rescue team, law</a:t>
            </a:r>
          </a:p>
          <a:p>
            <a:r>
              <a:rPr lang="en-US" dirty="0"/>
              <a:t>enforcement officers, and firefighters have distinct</a:t>
            </a:r>
          </a:p>
          <a:p>
            <a:r>
              <a:rPr lang="en-US" dirty="0"/>
              <a:t>responsibilities at a rescue scene and must cooperate to</a:t>
            </a:r>
          </a:p>
          <a:p>
            <a:r>
              <a:rPr lang="en-US" dirty="0"/>
              <a:t>manage the incident.</a:t>
            </a:r>
          </a:p>
        </p:txBody>
      </p:sp>
      <p:sp>
        <p:nvSpPr>
          <p:cNvPr id="4" name="Rectangle 3"/>
          <p:cNvSpPr/>
          <p:nvPr/>
        </p:nvSpPr>
        <p:spPr>
          <a:xfrm>
            <a:off x="881211" y="6250924"/>
            <a:ext cx="2635658"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Brian Logan Photography/Shutterstock.</a:t>
            </a:r>
          </a:p>
        </p:txBody>
      </p:sp>
      <p:pic>
        <p:nvPicPr>
          <p:cNvPr id="8194" name="Picture 2" descr="A photo shows firefighters at the rescue scene. They are facing a damaged car.&#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211" y="1473200"/>
            <a:ext cx="5220272" cy="3598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62" name="Title 1"/>
          <p:cNvSpPr>
            <a:spLocks noGrp="1"/>
          </p:cNvSpPr>
          <p:nvPr>
            <p:ph type="title"/>
          </p:nvPr>
        </p:nvSpPr>
        <p:spPr/>
        <p:txBody>
          <a:bodyPr/>
          <a:lstStyle/>
          <a:p>
            <a:pPr>
              <a:lnSpc>
                <a:spcPct val="85000"/>
              </a:lnSpc>
              <a:defRPr/>
            </a:pPr>
            <a:r>
              <a:rPr lang="en-US" dirty="0">
                <a:cs typeface="+mj-cs"/>
              </a:rPr>
              <a:t>Preparation</a:t>
            </a:r>
          </a:p>
        </p:txBody>
      </p:sp>
      <p:sp>
        <p:nvSpPr>
          <p:cNvPr id="18435" name="Content Placeholder 2"/>
          <p:cNvSpPr>
            <a:spLocks noGrp="1"/>
          </p:cNvSpPr>
          <p:nvPr>
            <p:ph type="body" idx="1"/>
          </p:nvPr>
        </p:nvSpPr>
        <p:spPr/>
        <p:txBody>
          <a:bodyPr rIns="228600"/>
          <a:lstStyle/>
          <a:p>
            <a:pPr>
              <a:spcBef>
                <a:spcPct val="35000"/>
              </a:spcBef>
            </a:pPr>
            <a:r>
              <a:rPr lang="en-US" altLang="en-US" dirty="0"/>
              <a:t>Preparing for an incident requiring extrication involves preincident training with rescue personnel.</a:t>
            </a:r>
          </a:p>
          <a:p>
            <a:pPr>
              <a:spcBef>
                <a:spcPct val="35000"/>
              </a:spcBef>
            </a:pPr>
            <a:r>
              <a:rPr lang="en-US" altLang="en-US" dirty="0"/>
              <a:t>Rescue personnel must routinely check extrication tools and their response vehicles.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1586" name="Rectangle 2"/>
          <p:cNvSpPr>
            <a:spLocks noGrp="1" noChangeArrowheads="1"/>
          </p:cNvSpPr>
          <p:nvPr>
            <p:ph type="title"/>
          </p:nvPr>
        </p:nvSpPr>
        <p:spPr/>
        <p:txBody>
          <a:bodyPr/>
          <a:lstStyle/>
          <a:p>
            <a:pPr>
              <a:lnSpc>
                <a:spcPct val="85000"/>
              </a:lnSpc>
              <a:defRPr/>
            </a:pPr>
            <a:r>
              <a:rPr lang="en-US" dirty="0">
                <a:cs typeface="+mj-cs"/>
              </a:rPr>
              <a:t>En Route to the Scene</a:t>
            </a:r>
          </a:p>
        </p:txBody>
      </p:sp>
      <p:sp>
        <p:nvSpPr>
          <p:cNvPr id="19459" name="Rectangle 3"/>
          <p:cNvSpPr>
            <a:spLocks noGrp="1" noChangeArrowheads="1"/>
          </p:cNvSpPr>
          <p:nvPr>
            <p:ph type="body" idx="1"/>
          </p:nvPr>
        </p:nvSpPr>
        <p:spPr/>
        <p:txBody>
          <a:bodyPr rIns="228600"/>
          <a:lstStyle/>
          <a:p>
            <a:pPr>
              <a:spcBef>
                <a:spcPct val="35000"/>
              </a:spcBef>
            </a:pPr>
            <a:r>
              <a:rPr lang="en-US" altLang="en-US" dirty="0"/>
              <a:t>Procedures and safety precautions similar to those in the phases of an ambulance call are used when responding to a rescue incident.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2610" name="Title 1"/>
          <p:cNvSpPr>
            <a:spLocks noGrp="1"/>
          </p:cNvSpPr>
          <p:nvPr>
            <p:ph type="title"/>
          </p:nvPr>
        </p:nvSpPr>
        <p:spPr/>
        <p:txBody>
          <a:bodyPr/>
          <a:lstStyle/>
          <a:p>
            <a:pPr>
              <a:lnSpc>
                <a:spcPct val="85000"/>
              </a:lnSpc>
              <a:defRPr/>
            </a:pPr>
            <a:r>
              <a:rPr lang="en-US" dirty="0">
                <a:cs typeface="+mj-cs"/>
              </a:rPr>
              <a:t>Arrival and Scene Size-up </a:t>
            </a:r>
            <a:r>
              <a:rPr lang="en-US" sz="2000" b="0" dirty="0">
                <a:cs typeface="+mj-cs"/>
              </a:rPr>
              <a:t>(1 of 9)</a:t>
            </a:r>
          </a:p>
        </p:txBody>
      </p:sp>
      <p:sp>
        <p:nvSpPr>
          <p:cNvPr id="20483" name="Content Placeholder 2"/>
          <p:cNvSpPr>
            <a:spLocks noGrp="1"/>
          </p:cNvSpPr>
          <p:nvPr>
            <p:ph type="body" idx="1"/>
          </p:nvPr>
        </p:nvSpPr>
        <p:spPr/>
        <p:txBody>
          <a:bodyPr rIns="228600"/>
          <a:lstStyle/>
          <a:p>
            <a:pPr>
              <a:spcBef>
                <a:spcPct val="35000"/>
              </a:spcBef>
            </a:pPr>
            <a:r>
              <a:rPr lang="en-US" altLang="en-US" dirty="0"/>
              <a:t>Position the ambulance to block the scene from oncoming traffic.</a:t>
            </a:r>
          </a:p>
          <a:p>
            <a:pPr lvl="1">
              <a:spcBef>
                <a:spcPct val="35000"/>
              </a:spcBef>
            </a:pPr>
            <a:r>
              <a:rPr lang="en-US" altLang="en-US" dirty="0"/>
              <a:t>Use only essential warning lights.</a:t>
            </a:r>
          </a:p>
          <a:p>
            <a:pPr lvl="1">
              <a:spcBef>
                <a:spcPct val="35000"/>
              </a:spcBef>
            </a:pPr>
            <a:r>
              <a:rPr lang="en-US" altLang="en-US" dirty="0"/>
              <a:t>Choose a location that will allow safe access and exit.</a:t>
            </a:r>
          </a:p>
          <a:p>
            <a:pPr>
              <a:spcBef>
                <a:spcPct val="35000"/>
              </a:spcBef>
            </a:pPr>
            <a:r>
              <a:rPr lang="en-US" altLang="en-US" dirty="0"/>
              <a:t>Put on PPE and look for passing cars before exiting your vehicle.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3634" name="Rectangle 2"/>
          <p:cNvSpPr>
            <a:spLocks noGrp="1" noChangeArrowheads="1"/>
          </p:cNvSpPr>
          <p:nvPr>
            <p:ph type="title"/>
          </p:nvPr>
        </p:nvSpPr>
        <p:spPr/>
        <p:txBody>
          <a:bodyPr/>
          <a:lstStyle/>
          <a:p>
            <a:pPr>
              <a:lnSpc>
                <a:spcPct val="85000"/>
              </a:lnSpc>
              <a:defRPr/>
            </a:pPr>
            <a:r>
              <a:rPr lang="en-US" dirty="0">
                <a:cs typeface="+mj-cs"/>
              </a:rPr>
              <a:t>Arrival and Scene Size-up </a:t>
            </a:r>
            <a:r>
              <a:rPr lang="en-US" sz="2000" b="0" dirty="0">
                <a:cs typeface="+mj-cs"/>
              </a:rPr>
              <a:t>(2 of 9)</a:t>
            </a:r>
          </a:p>
        </p:txBody>
      </p:sp>
      <p:sp>
        <p:nvSpPr>
          <p:cNvPr id="21507" name="Rectangle 3"/>
          <p:cNvSpPr>
            <a:spLocks noGrp="1" noChangeArrowheads="1"/>
          </p:cNvSpPr>
          <p:nvPr>
            <p:ph type="body" idx="1"/>
          </p:nvPr>
        </p:nvSpPr>
        <p:spPr>
          <a:xfrm>
            <a:off x="914400" y="1473200"/>
            <a:ext cx="10363200" cy="4927600"/>
          </a:xfrm>
        </p:spPr>
        <p:txBody>
          <a:bodyPr rIns="228600"/>
          <a:lstStyle/>
          <a:p>
            <a:pPr>
              <a:spcBef>
                <a:spcPct val="35000"/>
              </a:spcBef>
            </a:pPr>
            <a:r>
              <a:rPr lang="en-US" altLang="en-US" dirty="0"/>
              <a:t>Make sure the scene is properly marked and protected.</a:t>
            </a:r>
          </a:p>
          <a:p>
            <a:pPr lvl="1">
              <a:spcBef>
                <a:spcPct val="35000"/>
              </a:spcBef>
            </a:pPr>
            <a:r>
              <a:rPr lang="en-US" altLang="en-US" dirty="0"/>
              <a:t>Request assistance from law enforcement; they should ensure the road is closed.</a:t>
            </a:r>
          </a:p>
          <a:p>
            <a:pPr lvl="1">
              <a:spcBef>
                <a:spcPct val="35000"/>
              </a:spcBef>
            </a:pPr>
            <a:r>
              <a:rPr lang="en-US" altLang="en-US" dirty="0"/>
              <a:t>Your job is patient care, but you may need to direct traffic until other units arrive.</a:t>
            </a:r>
          </a:p>
          <a:p>
            <a:pPr>
              <a:spcBef>
                <a:spcPct val="35000"/>
              </a:spcBef>
            </a:pPr>
            <a:r>
              <a:rPr lang="en-US" altLang="en-US" dirty="0"/>
              <a:t>Size-up is the ongoing process of information gathering and scene evaluation.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4658" name="Rectangle 2"/>
          <p:cNvSpPr>
            <a:spLocks noGrp="1" noChangeArrowheads="1"/>
          </p:cNvSpPr>
          <p:nvPr>
            <p:ph type="title"/>
          </p:nvPr>
        </p:nvSpPr>
        <p:spPr/>
        <p:txBody>
          <a:bodyPr/>
          <a:lstStyle/>
          <a:p>
            <a:pPr>
              <a:lnSpc>
                <a:spcPct val="85000"/>
              </a:lnSpc>
              <a:defRPr/>
            </a:pPr>
            <a:r>
              <a:rPr lang="en-US" dirty="0">
                <a:cs typeface="+mj-cs"/>
              </a:rPr>
              <a:t>Arrival and Scene Size-up </a:t>
            </a:r>
            <a:r>
              <a:rPr lang="en-US" sz="2000" b="0" dirty="0">
                <a:cs typeface="+mj-cs"/>
              </a:rPr>
              <a:t>(3 of 9)</a:t>
            </a:r>
          </a:p>
        </p:txBody>
      </p:sp>
      <p:sp>
        <p:nvSpPr>
          <p:cNvPr id="22531" name="Rectangle 3"/>
          <p:cNvSpPr>
            <a:spLocks noGrp="1" noChangeArrowheads="1"/>
          </p:cNvSpPr>
          <p:nvPr>
            <p:ph type="body" idx="1"/>
          </p:nvPr>
        </p:nvSpPr>
        <p:spPr/>
        <p:txBody>
          <a:bodyPr rIns="228600"/>
          <a:lstStyle/>
          <a:p>
            <a:pPr>
              <a:spcBef>
                <a:spcPct val="35000"/>
              </a:spcBef>
            </a:pPr>
            <a:r>
              <a:rPr lang="en-US" altLang="en-US" dirty="0"/>
              <a:t>During a 360° walk around, look for:</a:t>
            </a:r>
          </a:p>
          <a:p>
            <a:pPr lvl="1">
              <a:spcBef>
                <a:spcPct val="35000"/>
              </a:spcBef>
            </a:pPr>
            <a:r>
              <a:rPr lang="en-US" altLang="en-US" dirty="0">
                <a:ea typeface="MS PGothic" charset="-128"/>
              </a:rPr>
              <a:t>Mechanism of injury</a:t>
            </a:r>
          </a:p>
          <a:p>
            <a:pPr lvl="1">
              <a:spcBef>
                <a:spcPct val="35000"/>
              </a:spcBef>
            </a:pPr>
            <a:r>
              <a:rPr lang="en-US" altLang="en-US" dirty="0">
                <a:ea typeface="MS PGothic" charset="-128"/>
              </a:rPr>
              <a:t>Downed electrical lines</a:t>
            </a:r>
          </a:p>
          <a:p>
            <a:pPr lvl="1">
              <a:spcBef>
                <a:spcPct val="35000"/>
              </a:spcBef>
            </a:pPr>
            <a:r>
              <a:rPr lang="en-US" altLang="en-US" dirty="0">
                <a:ea typeface="MS PGothic" charset="-128"/>
              </a:rPr>
              <a:t>Leaking fuels or fluids</a:t>
            </a:r>
          </a:p>
          <a:p>
            <a:pPr lvl="1">
              <a:spcBef>
                <a:spcPct val="35000"/>
              </a:spcBef>
            </a:pPr>
            <a:endParaRPr lang="en-US" altLang="en-US" dirty="0">
              <a:ea typeface="MS PGothic"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a:t>
            </a:r>
          </a:p>
        </p:txBody>
      </p:sp>
      <p:sp>
        <p:nvSpPr>
          <p:cNvPr id="4099" name="Rectangle 3"/>
          <p:cNvSpPr>
            <a:spLocks noGrp="1" noChangeArrowheads="1"/>
          </p:cNvSpPr>
          <p:nvPr>
            <p:ph type="body" idx="1"/>
          </p:nvPr>
        </p:nvSpPr>
        <p:spPr/>
        <p:txBody>
          <a:bodyPr rIns="228600"/>
          <a:lstStyle/>
          <a:p>
            <a:pPr eaLnBrk="1" hangingPunct="1">
              <a:buFontTx/>
              <a:buNone/>
            </a:pPr>
            <a:r>
              <a:rPr lang="en-US" altLang="en-US" b="1" dirty="0"/>
              <a:t>EMS Operations</a:t>
            </a:r>
          </a:p>
          <a:p>
            <a:pPr marL="0" indent="0" eaLnBrk="1" hangingPunct="1">
              <a:spcBef>
                <a:spcPct val="35000"/>
              </a:spcBef>
              <a:buNone/>
            </a:pPr>
            <a:r>
              <a:rPr lang="en-US" altLang="en-US" dirty="0"/>
              <a:t>Knowledge of operational roles and responsibilities to ensure patient, public, and personnel safety.</a:t>
            </a:r>
            <a:endParaRPr lang="en-US" altLang="en-US" b="1" dirty="0"/>
          </a:p>
          <a:p>
            <a:pPr eaLnBrk="1" hangingPunct="1">
              <a:spcBef>
                <a:spcPct val="35000"/>
              </a:spcBef>
              <a:buFontTx/>
              <a:buNone/>
            </a:pPr>
            <a:r>
              <a:rPr lang="en-US" altLang="en-US" b="1" dirty="0"/>
              <a:t>Vehicle Extrication</a:t>
            </a:r>
          </a:p>
          <a:p>
            <a:pPr lvl="1" eaLnBrk="1" hangingPunct="1">
              <a:spcBef>
                <a:spcPct val="35000"/>
              </a:spcBef>
            </a:pPr>
            <a:r>
              <a:rPr lang="en-US" altLang="en-US" dirty="0"/>
              <a:t>Safe vehicle extrication</a:t>
            </a:r>
          </a:p>
          <a:p>
            <a:pPr lvl="1" eaLnBrk="1" hangingPunct="1">
              <a:spcBef>
                <a:spcPct val="35000"/>
              </a:spcBef>
            </a:pPr>
            <a:r>
              <a:rPr lang="en-US" altLang="en-US" dirty="0"/>
              <a:t>Use of simple hand tools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5682" name="Rectangle 2"/>
          <p:cNvSpPr>
            <a:spLocks noGrp="1" noChangeArrowheads="1"/>
          </p:cNvSpPr>
          <p:nvPr>
            <p:ph type="title"/>
          </p:nvPr>
        </p:nvSpPr>
        <p:spPr/>
        <p:txBody>
          <a:bodyPr/>
          <a:lstStyle/>
          <a:p>
            <a:pPr>
              <a:lnSpc>
                <a:spcPct val="85000"/>
              </a:lnSpc>
              <a:defRPr/>
            </a:pPr>
            <a:r>
              <a:rPr lang="en-US" dirty="0">
                <a:cs typeface="+mj-cs"/>
              </a:rPr>
              <a:t>Arrival and Scene Size-up </a:t>
            </a:r>
            <a:r>
              <a:rPr lang="en-US" sz="2000" b="0" dirty="0">
                <a:cs typeface="+mj-cs"/>
              </a:rPr>
              <a:t>(4 of 9)</a:t>
            </a:r>
          </a:p>
        </p:txBody>
      </p:sp>
      <p:sp>
        <p:nvSpPr>
          <p:cNvPr id="23555" name="Rectangle 3"/>
          <p:cNvSpPr>
            <a:spLocks noGrp="1" noChangeArrowheads="1"/>
          </p:cNvSpPr>
          <p:nvPr>
            <p:ph type="body" idx="1"/>
          </p:nvPr>
        </p:nvSpPr>
        <p:spPr/>
        <p:txBody>
          <a:bodyPr rIns="228600"/>
          <a:lstStyle/>
          <a:p>
            <a:pPr>
              <a:spcBef>
                <a:spcPct val="35000"/>
              </a:spcBef>
            </a:pPr>
            <a:r>
              <a:rPr lang="en-US" altLang="en-US" dirty="0"/>
              <a:t>During a 360° walk around, look for: (</a:t>
            </a:r>
            <a:r>
              <a:rPr lang="en-US" altLang="en-US" dirty="0" err="1"/>
              <a:t>cont</a:t>
            </a:r>
            <a:r>
              <a:rPr lang="ja-JP" altLang="en-US" dirty="0"/>
              <a:t>’</a:t>
            </a:r>
            <a:r>
              <a:rPr lang="en-US" altLang="ja-JP" dirty="0"/>
              <a:t>d)</a:t>
            </a:r>
          </a:p>
          <a:p>
            <a:pPr lvl="1">
              <a:spcBef>
                <a:spcPct val="35000"/>
              </a:spcBef>
            </a:pPr>
            <a:r>
              <a:rPr lang="en-US" altLang="en-US" dirty="0"/>
              <a:t>Smoke or fire</a:t>
            </a:r>
          </a:p>
          <a:p>
            <a:pPr lvl="1">
              <a:spcBef>
                <a:spcPct val="35000"/>
              </a:spcBef>
            </a:pPr>
            <a:r>
              <a:rPr lang="en-US" altLang="en-US" dirty="0"/>
              <a:t>Broken glass</a:t>
            </a:r>
          </a:p>
          <a:p>
            <a:pPr lvl="1">
              <a:spcBef>
                <a:spcPct val="35000"/>
              </a:spcBef>
            </a:pPr>
            <a:r>
              <a:rPr lang="en-US" altLang="en-US" dirty="0"/>
              <a:t>Trapped or ejected patients</a:t>
            </a:r>
          </a:p>
          <a:p>
            <a:pPr lvl="1">
              <a:spcBef>
                <a:spcPct val="35000"/>
              </a:spcBef>
            </a:pPr>
            <a:r>
              <a:rPr lang="en-US" altLang="en-US" dirty="0"/>
              <a:t>The number of patients and vehicles involved </a:t>
            </a:r>
            <a:endParaRPr lang="en-US" altLang="en-US" dirty="0">
              <a:ea typeface="MS PGothic" charset="-128"/>
              <a:cs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5682" name="Rectangle 2"/>
          <p:cNvSpPr>
            <a:spLocks noGrp="1" noChangeArrowheads="1"/>
          </p:cNvSpPr>
          <p:nvPr>
            <p:ph type="title"/>
          </p:nvPr>
        </p:nvSpPr>
        <p:spPr/>
        <p:txBody>
          <a:bodyPr/>
          <a:lstStyle/>
          <a:p>
            <a:pPr>
              <a:lnSpc>
                <a:spcPct val="85000"/>
              </a:lnSpc>
              <a:defRPr/>
            </a:pPr>
            <a:r>
              <a:rPr lang="en-US" dirty="0">
                <a:cs typeface="+mj-cs"/>
              </a:rPr>
              <a:t>Arrival and Scene Size-up </a:t>
            </a:r>
            <a:r>
              <a:rPr lang="en-US" sz="2000" b="0" dirty="0">
                <a:cs typeface="+mj-cs"/>
              </a:rPr>
              <a:t>(5 of 9)</a:t>
            </a:r>
          </a:p>
        </p:txBody>
      </p:sp>
      <p:sp>
        <p:nvSpPr>
          <p:cNvPr id="24579" name="Rectangle 3"/>
          <p:cNvSpPr>
            <a:spLocks noGrp="1" noChangeArrowheads="1"/>
          </p:cNvSpPr>
          <p:nvPr>
            <p:ph type="body" idx="1"/>
          </p:nvPr>
        </p:nvSpPr>
        <p:spPr/>
        <p:txBody>
          <a:bodyPr rIns="228600"/>
          <a:lstStyle/>
          <a:p>
            <a:pPr>
              <a:spcBef>
                <a:spcPts val="840"/>
              </a:spcBef>
            </a:pPr>
            <a:r>
              <a:rPr lang="en-US" altLang="en-US" dirty="0"/>
              <a:t>While looking at the vehicle, note damage. </a:t>
            </a:r>
          </a:p>
          <a:p>
            <a:pPr lvl="1">
              <a:spcBef>
                <a:spcPts val="840"/>
              </a:spcBef>
            </a:pPr>
            <a:r>
              <a:rPr lang="en-US" altLang="en-US" dirty="0"/>
              <a:t>Bent steering wheel may indicate significant face and/or thoracic trauma. </a:t>
            </a:r>
          </a:p>
          <a:p>
            <a:pPr lvl="1">
              <a:spcBef>
                <a:spcPts val="840"/>
              </a:spcBef>
            </a:pPr>
            <a:r>
              <a:rPr lang="en-US" altLang="en-US" dirty="0"/>
              <a:t>Imprints in the dashboard may indicate lower extremity injuries. </a:t>
            </a:r>
          </a:p>
          <a:p>
            <a:pPr lvl="1">
              <a:spcBef>
                <a:spcPts val="840"/>
              </a:spcBef>
            </a:pPr>
            <a:r>
              <a:rPr lang="en-US" altLang="en-US" dirty="0"/>
              <a:t>Lift deployed airbags to see if there is deformity to the steering wheel or dashboard, which may indicate the patient struck the structure after the airbag deflated.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5682" name="Rectangle 2"/>
          <p:cNvSpPr>
            <a:spLocks noGrp="1" noChangeArrowheads="1"/>
          </p:cNvSpPr>
          <p:nvPr>
            <p:ph type="title"/>
          </p:nvPr>
        </p:nvSpPr>
        <p:spPr/>
        <p:txBody>
          <a:bodyPr/>
          <a:lstStyle/>
          <a:p>
            <a:pPr>
              <a:lnSpc>
                <a:spcPct val="85000"/>
              </a:lnSpc>
              <a:defRPr/>
            </a:pPr>
            <a:r>
              <a:rPr lang="en-US" dirty="0">
                <a:cs typeface="+mj-cs"/>
              </a:rPr>
              <a:t>Arrival and Scene Size-up </a:t>
            </a:r>
            <a:r>
              <a:rPr lang="en-US" sz="2000" b="0" dirty="0">
                <a:cs typeface="+mj-cs"/>
              </a:rPr>
              <a:t>(6 of 9)</a:t>
            </a:r>
          </a:p>
        </p:txBody>
      </p:sp>
      <p:sp>
        <p:nvSpPr>
          <p:cNvPr id="25603" name="Rectangle 3"/>
          <p:cNvSpPr>
            <a:spLocks noGrp="1" noChangeArrowheads="1"/>
          </p:cNvSpPr>
          <p:nvPr>
            <p:ph type="body" idx="1"/>
          </p:nvPr>
        </p:nvSpPr>
        <p:spPr/>
        <p:txBody>
          <a:bodyPr rIns="228600"/>
          <a:lstStyle/>
          <a:p>
            <a:pPr>
              <a:spcBef>
                <a:spcPts val="840"/>
              </a:spcBef>
            </a:pPr>
            <a:r>
              <a:rPr lang="en-US" altLang="en-US" dirty="0"/>
              <a:t>Note damage to vehicle (cont’d)</a:t>
            </a:r>
          </a:p>
          <a:p>
            <a:pPr lvl="1">
              <a:spcBef>
                <a:spcPts val="840"/>
              </a:spcBef>
            </a:pPr>
            <a:r>
              <a:rPr lang="en-US" altLang="en-US" dirty="0"/>
              <a:t>Unrestrained patients may have contact injuries as well as secondary injuries.</a:t>
            </a:r>
          </a:p>
          <a:p>
            <a:pPr lvl="1">
              <a:spcBef>
                <a:spcPts val="840"/>
              </a:spcBef>
            </a:pPr>
            <a:r>
              <a:rPr lang="en-US" altLang="en-US" dirty="0"/>
              <a:t>Check windshield for a spider-web pattern of shattered glass, indicating possible head, face, or neck injuries. </a:t>
            </a:r>
          </a:p>
          <a:p>
            <a:pPr lvl="1">
              <a:spcBef>
                <a:spcPts val="840"/>
              </a:spcBef>
            </a:pPr>
            <a:r>
              <a:rPr lang="en-US" altLang="en-US" dirty="0"/>
              <a:t>Include findings in your documentation.</a:t>
            </a:r>
          </a:p>
          <a:p>
            <a:pPr lvl="1">
              <a:spcBef>
                <a:spcPts val="840"/>
              </a:spcBef>
            </a:pPr>
            <a:r>
              <a:rPr lang="en-US" altLang="en-US" dirty="0"/>
              <a:t>Use the information to maintain a high index of suspicion.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6706" name="Rectangle 2"/>
          <p:cNvSpPr>
            <a:spLocks noGrp="1" noChangeArrowheads="1"/>
          </p:cNvSpPr>
          <p:nvPr>
            <p:ph type="title"/>
          </p:nvPr>
        </p:nvSpPr>
        <p:spPr/>
        <p:txBody>
          <a:bodyPr/>
          <a:lstStyle/>
          <a:p>
            <a:pPr>
              <a:lnSpc>
                <a:spcPct val="85000"/>
              </a:lnSpc>
              <a:defRPr/>
            </a:pPr>
            <a:r>
              <a:rPr lang="en-US" dirty="0">
                <a:cs typeface="+mj-cs"/>
              </a:rPr>
              <a:t>Arrival and Scene Size-up </a:t>
            </a:r>
            <a:r>
              <a:rPr lang="en-US" sz="2000" b="0" dirty="0">
                <a:cs typeface="+mj-cs"/>
              </a:rPr>
              <a:t>(7 of 9)</a:t>
            </a:r>
          </a:p>
        </p:txBody>
      </p:sp>
      <p:sp>
        <p:nvSpPr>
          <p:cNvPr id="26627" name="Rectangle 3"/>
          <p:cNvSpPr>
            <a:spLocks noGrp="1" noChangeArrowheads="1"/>
          </p:cNvSpPr>
          <p:nvPr>
            <p:ph type="body" idx="1"/>
          </p:nvPr>
        </p:nvSpPr>
        <p:spPr/>
        <p:txBody>
          <a:bodyPr rIns="228600"/>
          <a:lstStyle/>
          <a:p>
            <a:pPr>
              <a:spcBef>
                <a:spcPct val="35000"/>
              </a:spcBef>
            </a:pPr>
            <a:r>
              <a:rPr lang="en-US" altLang="en-US" dirty="0"/>
              <a:t>Evaluate the need for additional resources, such as:</a:t>
            </a:r>
          </a:p>
          <a:p>
            <a:pPr lvl="1">
              <a:spcBef>
                <a:spcPct val="35000"/>
              </a:spcBef>
            </a:pPr>
            <a:r>
              <a:rPr lang="en-US" altLang="en-US" dirty="0">
                <a:ea typeface="MS PGothic" charset="-128"/>
              </a:rPr>
              <a:t>Extrication equipment</a:t>
            </a:r>
          </a:p>
          <a:p>
            <a:pPr lvl="1">
              <a:spcBef>
                <a:spcPct val="35000"/>
              </a:spcBef>
            </a:pPr>
            <a:r>
              <a:rPr lang="en-US" altLang="en-US" dirty="0"/>
              <a:t>Fire department</a:t>
            </a:r>
          </a:p>
          <a:p>
            <a:pPr lvl="1">
              <a:spcBef>
                <a:spcPct val="35000"/>
              </a:spcBef>
            </a:pPr>
            <a:r>
              <a:rPr lang="en-US" altLang="en-US" dirty="0"/>
              <a:t>Law enforcement</a:t>
            </a:r>
          </a:p>
          <a:p>
            <a:pPr lvl="1">
              <a:spcBef>
                <a:spcPct val="35000"/>
              </a:spcBef>
            </a:pPr>
            <a:r>
              <a:rPr lang="en-US" altLang="en-US" dirty="0"/>
              <a:t>Hazmat unit</a:t>
            </a:r>
          </a:p>
          <a:p>
            <a:pPr lvl="1">
              <a:spcBef>
                <a:spcPct val="35000"/>
              </a:spcBef>
            </a:pPr>
            <a:r>
              <a:rPr lang="en-US" altLang="en-US" dirty="0"/>
              <a:t>Utility company</a:t>
            </a:r>
          </a:p>
          <a:p>
            <a:pPr lvl="1">
              <a:spcBef>
                <a:spcPct val="35000"/>
              </a:spcBef>
            </a:pPr>
            <a:r>
              <a:rPr lang="en-US" altLang="en-US" dirty="0"/>
              <a:t>Advanced life support units</a:t>
            </a:r>
          </a:p>
          <a:p>
            <a:pPr lvl="1">
              <a:spcBef>
                <a:spcPct val="35000"/>
              </a:spcBef>
            </a:pPr>
            <a:r>
              <a:rPr lang="en-US" altLang="en-US" dirty="0"/>
              <a:t>Air transport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7730" name="Rectangle 2"/>
          <p:cNvSpPr>
            <a:spLocks noGrp="1" noChangeArrowheads="1"/>
          </p:cNvSpPr>
          <p:nvPr>
            <p:ph type="title"/>
          </p:nvPr>
        </p:nvSpPr>
        <p:spPr/>
        <p:txBody>
          <a:bodyPr/>
          <a:lstStyle/>
          <a:p>
            <a:pPr>
              <a:lnSpc>
                <a:spcPct val="85000"/>
              </a:lnSpc>
              <a:defRPr/>
            </a:pPr>
            <a:r>
              <a:rPr lang="en-US" dirty="0">
                <a:cs typeface="+mj-cs"/>
              </a:rPr>
              <a:t>Arrival and Scene Size-up </a:t>
            </a:r>
            <a:r>
              <a:rPr lang="en-US" sz="2000" b="0" dirty="0">
                <a:cs typeface="+mj-cs"/>
              </a:rPr>
              <a:t>(8 of 9)</a:t>
            </a:r>
          </a:p>
        </p:txBody>
      </p:sp>
      <p:sp>
        <p:nvSpPr>
          <p:cNvPr id="27651" name="Rectangle 3"/>
          <p:cNvSpPr>
            <a:spLocks noGrp="1" noChangeArrowheads="1"/>
          </p:cNvSpPr>
          <p:nvPr>
            <p:ph type="body" idx="1"/>
          </p:nvPr>
        </p:nvSpPr>
        <p:spPr/>
        <p:txBody>
          <a:bodyPr rIns="228600"/>
          <a:lstStyle/>
          <a:p>
            <a:pPr>
              <a:spcBef>
                <a:spcPct val="35000"/>
              </a:spcBef>
            </a:pPr>
            <a:r>
              <a:rPr lang="en-US" altLang="en-US" dirty="0"/>
              <a:t>Other potential hazards</a:t>
            </a:r>
          </a:p>
          <a:p>
            <a:pPr lvl="1">
              <a:spcBef>
                <a:spcPct val="35000"/>
              </a:spcBef>
            </a:pPr>
            <a:r>
              <a:rPr lang="en-US" altLang="en-US" dirty="0"/>
              <a:t>Look for spilled fuel and other flammables.</a:t>
            </a:r>
          </a:p>
          <a:p>
            <a:pPr lvl="1">
              <a:spcBef>
                <a:spcPct val="35000"/>
              </a:spcBef>
            </a:pPr>
            <a:r>
              <a:rPr lang="en-US" altLang="en-US" dirty="0"/>
              <a:t>Electrical short or damaged battery</a:t>
            </a:r>
          </a:p>
          <a:p>
            <a:pPr lvl="1">
              <a:spcBef>
                <a:spcPct val="35000"/>
              </a:spcBef>
            </a:pPr>
            <a:r>
              <a:rPr lang="en-US" altLang="en-US" dirty="0"/>
              <a:t>Rain, sleet, snow</a:t>
            </a:r>
          </a:p>
          <a:p>
            <a:pPr lvl="1">
              <a:spcBef>
                <a:spcPct val="35000"/>
              </a:spcBef>
            </a:pPr>
            <a:r>
              <a:rPr lang="en-US" altLang="en-US" dirty="0"/>
              <a:t>Crashes that occur on hills</a:t>
            </a:r>
          </a:p>
          <a:p>
            <a:pPr lvl="1">
              <a:spcBef>
                <a:spcPct val="35000"/>
              </a:spcBef>
            </a:pPr>
            <a:r>
              <a:rPr lang="en-US" altLang="en-US" dirty="0"/>
              <a:t>Violence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p:txBody>
          <a:bodyPr rIns="228600"/>
          <a:lstStyle/>
          <a:p>
            <a:pPr>
              <a:spcBef>
                <a:spcPct val="35000"/>
              </a:spcBef>
            </a:pPr>
            <a:r>
              <a:rPr lang="en-US" altLang="en-US" dirty="0"/>
              <a:t>Coordinate your efforts with rescue teams and law enforcement.</a:t>
            </a:r>
          </a:p>
          <a:p>
            <a:pPr lvl="1">
              <a:spcBef>
                <a:spcPct val="35000"/>
              </a:spcBef>
            </a:pPr>
            <a:r>
              <a:rPr lang="en-US" altLang="en-US" dirty="0"/>
              <a:t>Communicate with the rescue team.</a:t>
            </a:r>
          </a:p>
          <a:p>
            <a:pPr lvl="1">
              <a:spcBef>
                <a:spcPct val="35000"/>
              </a:spcBef>
            </a:pPr>
            <a:r>
              <a:rPr lang="en-US" altLang="en-US" dirty="0"/>
              <a:t>Start talking to the incident commander as soon as you arrive.</a:t>
            </a:r>
          </a:p>
          <a:p>
            <a:pPr lvl="1">
              <a:spcBef>
                <a:spcPct val="35000"/>
              </a:spcBef>
            </a:pPr>
            <a:r>
              <a:rPr lang="en-US" altLang="en-US" dirty="0"/>
              <a:t>You become a member of the rescue team.</a:t>
            </a:r>
          </a:p>
        </p:txBody>
      </p:sp>
      <p:sp>
        <p:nvSpPr>
          <p:cNvPr id="5" name="Rectangle 2"/>
          <p:cNvSpPr>
            <a:spLocks noGrp="1" noChangeArrowheads="1"/>
          </p:cNvSpPr>
          <p:nvPr>
            <p:ph type="title"/>
          </p:nvPr>
        </p:nvSpPr>
        <p:spPr/>
        <p:txBody>
          <a:bodyPr/>
          <a:lstStyle/>
          <a:p>
            <a:pPr>
              <a:lnSpc>
                <a:spcPct val="85000"/>
              </a:lnSpc>
              <a:defRPr/>
            </a:pPr>
            <a:r>
              <a:rPr lang="en-US" dirty="0">
                <a:cs typeface="+mj-cs"/>
              </a:rPr>
              <a:t>Arrival and Scene Size-up </a:t>
            </a:r>
            <a:r>
              <a:rPr lang="en-US" sz="2000" b="0" dirty="0">
                <a:cs typeface="+mj-cs"/>
              </a:rPr>
              <a:t>(9 of 9)</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874" name="Title 1"/>
          <p:cNvSpPr>
            <a:spLocks noGrp="1"/>
          </p:cNvSpPr>
          <p:nvPr>
            <p:ph type="title"/>
          </p:nvPr>
        </p:nvSpPr>
        <p:spPr/>
        <p:txBody>
          <a:bodyPr/>
          <a:lstStyle/>
          <a:p>
            <a:pPr>
              <a:lnSpc>
                <a:spcPct val="85000"/>
              </a:lnSpc>
              <a:defRPr/>
            </a:pPr>
            <a:r>
              <a:rPr lang="en-US" dirty="0">
                <a:cs typeface="+mj-cs"/>
              </a:rPr>
              <a:t>Hazard Control </a:t>
            </a:r>
            <a:r>
              <a:rPr lang="en-US" sz="2000" b="0" dirty="0">
                <a:cs typeface="+mj-cs"/>
              </a:rPr>
              <a:t>(1 of 5)</a:t>
            </a:r>
          </a:p>
        </p:txBody>
      </p:sp>
      <p:sp>
        <p:nvSpPr>
          <p:cNvPr id="29699" name="Content Placeholder 2"/>
          <p:cNvSpPr>
            <a:spLocks noGrp="1"/>
          </p:cNvSpPr>
          <p:nvPr>
            <p:ph type="body" idx="1"/>
          </p:nvPr>
        </p:nvSpPr>
        <p:spPr/>
        <p:txBody>
          <a:bodyPr rIns="228600"/>
          <a:lstStyle/>
          <a:p>
            <a:pPr>
              <a:spcBef>
                <a:spcPct val="35000"/>
              </a:spcBef>
            </a:pPr>
            <a:r>
              <a:rPr lang="en-US" altLang="en-US" dirty="0"/>
              <a:t>Downed electrical lines are a common hazard at vehicle crash scenes.</a:t>
            </a:r>
          </a:p>
          <a:p>
            <a:pPr lvl="1">
              <a:spcBef>
                <a:spcPct val="35000"/>
              </a:spcBef>
            </a:pPr>
            <a:r>
              <a:rPr lang="en-US" altLang="en-US" dirty="0"/>
              <a:t>Never attempt to move them.</a:t>
            </a:r>
          </a:p>
          <a:p>
            <a:pPr lvl="1">
              <a:spcBef>
                <a:spcPct val="35000"/>
              </a:spcBef>
            </a:pPr>
            <a:r>
              <a:rPr lang="en-US" altLang="en-US" dirty="0"/>
              <a:t>Instruct the patient to remain in the vehicle until power is shut off.</a:t>
            </a:r>
          </a:p>
          <a:p>
            <a:pPr lvl="1">
              <a:spcBef>
                <a:spcPct val="35000"/>
              </a:spcBef>
            </a:pPr>
            <a:r>
              <a:rPr lang="en-US" altLang="en-US" dirty="0"/>
              <a:t>Remain in the safe zone, outside of the danger zone (hot zone).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3458" name="Rectangle 2"/>
          <p:cNvSpPr>
            <a:spLocks noGrp="1" noChangeArrowheads="1"/>
          </p:cNvSpPr>
          <p:nvPr>
            <p:ph type="title"/>
          </p:nvPr>
        </p:nvSpPr>
        <p:spPr/>
        <p:txBody>
          <a:bodyPr/>
          <a:lstStyle/>
          <a:p>
            <a:pPr>
              <a:lnSpc>
                <a:spcPct val="85000"/>
              </a:lnSpc>
              <a:defRPr/>
            </a:pPr>
            <a:r>
              <a:rPr lang="en-US" dirty="0">
                <a:cs typeface="+mj-cs"/>
              </a:rPr>
              <a:t>Hazard Control </a:t>
            </a:r>
            <a:r>
              <a:rPr lang="en-US" sz="2000" b="0" dirty="0">
                <a:cs typeface="+mj-cs"/>
              </a:rPr>
              <a:t>(2 of 5)</a:t>
            </a:r>
          </a:p>
        </p:txBody>
      </p:sp>
      <p:sp>
        <p:nvSpPr>
          <p:cNvPr id="2" name="Rectangle 1"/>
          <p:cNvSpPr/>
          <p:nvPr/>
        </p:nvSpPr>
        <p:spPr>
          <a:xfrm>
            <a:off x="1939672" y="5435083"/>
            <a:ext cx="5524205" cy="369332"/>
          </a:xfrm>
          <a:prstGeom prst="rect">
            <a:avLst/>
          </a:prstGeom>
        </p:spPr>
        <p:txBody>
          <a:bodyPr wrap="none">
            <a:spAutoFit/>
          </a:bodyPr>
          <a:lstStyle/>
          <a:p>
            <a:r>
              <a:rPr lang="en-US" b="1" dirty="0"/>
              <a:t>FIGURE 39-4 </a:t>
            </a:r>
            <a:r>
              <a:rPr lang="en-US" dirty="0"/>
              <a:t>Remain outside the danger zone (hot zone).</a:t>
            </a:r>
          </a:p>
        </p:txBody>
      </p:sp>
      <p:sp>
        <p:nvSpPr>
          <p:cNvPr id="3" name="Rectangle 2"/>
          <p:cNvSpPr/>
          <p:nvPr/>
        </p:nvSpPr>
        <p:spPr>
          <a:xfrm>
            <a:off x="1939672" y="5804415"/>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pic>
        <p:nvPicPr>
          <p:cNvPr id="2050" name="Picture 2" descr="An illustration shows an ambulance parked nearly 500 feet from a car that has crashed into an electricity pol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368" y="1988695"/>
            <a:ext cx="8667368" cy="35579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5922" name="Title 1"/>
          <p:cNvSpPr>
            <a:spLocks noGrp="1"/>
          </p:cNvSpPr>
          <p:nvPr>
            <p:ph type="title"/>
          </p:nvPr>
        </p:nvSpPr>
        <p:spPr/>
        <p:txBody>
          <a:bodyPr/>
          <a:lstStyle/>
          <a:p>
            <a:pPr>
              <a:lnSpc>
                <a:spcPct val="85000"/>
              </a:lnSpc>
              <a:defRPr/>
            </a:pPr>
            <a:r>
              <a:rPr lang="en-US" dirty="0">
                <a:cs typeface="+mj-cs"/>
              </a:rPr>
              <a:t>Hazard Control </a:t>
            </a:r>
            <a:r>
              <a:rPr lang="en-US" sz="2000" b="0" dirty="0">
                <a:cs typeface="+mj-cs"/>
              </a:rPr>
              <a:t>(3 of 5)</a:t>
            </a:r>
          </a:p>
        </p:txBody>
      </p:sp>
      <p:sp>
        <p:nvSpPr>
          <p:cNvPr id="32771" name="Content Placeholder 2"/>
          <p:cNvSpPr>
            <a:spLocks noGrp="1"/>
          </p:cNvSpPr>
          <p:nvPr>
            <p:ph type="body" idx="1"/>
          </p:nvPr>
        </p:nvSpPr>
        <p:spPr>
          <a:xfrm>
            <a:off x="914400" y="1524000"/>
            <a:ext cx="9690100" cy="4800600"/>
          </a:xfrm>
        </p:spPr>
        <p:txBody>
          <a:bodyPr rIns="228600"/>
          <a:lstStyle/>
          <a:p>
            <a:pPr>
              <a:spcBef>
                <a:spcPct val="35000"/>
              </a:spcBef>
            </a:pPr>
            <a:r>
              <a:rPr lang="en-US" altLang="en-US" dirty="0"/>
              <a:t>Family members and bystanders can also create hazards.</a:t>
            </a:r>
          </a:p>
          <a:p>
            <a:pPr>
              <a:spcBef>
                <a:spcPct val="35000"/>
              </a:spcBef>
            </a:pPr>
            <a:r>
              <a:rPr lang="en-US" altLang="en-US" dirty="0"/>
              <a:t>The vehicle can also be a hazard.</a:t>
            </a:r>
          </a:p>
          <a:p>
            <a:pPr lvl="1">
              <a:spcBef>
                <a:spcPct val="35000"/>
              </a:spcBef>
            </a:pPr>
            <a:r>
              <a:rPr lang="en-US" altLang="en-US" dirty="0"/>
              <a:t>Automobile on its side or roof can be a danger.</a:t>
            </a:r>
          </a:p>
          <a:p>
            <a:pPr lvl="1">
              <a:spcBef>
                <a:spcPct val="35000"/>
              </a:spcBef>
            </a:pPr>
            <a:r>
              <a:rPr lang="en-US" altLang="en-US" dirty="0"/>
              <a:t>Rescue personnel can stabilize the car.</a:t>
            </a:r>
          </a:p>
          <a:p>
            <a:pPr lvl="1">
              <a:spcBef>
                <a:spcPct val="35000"/>
              </a:spcBef>
            </a:pPr>
            <a:r>
              <a:rPr lang="en-US" altLang="en-US" dirty="0"/>
              <a:t>Ensure that the car is in “park” with the parking brake set and the ignition turned off.</a:t>
            </a:r>
          </a:p>
          <a:p>
            <a:pPr lvl="1">
              <a:spcBef>
                <a:spcPct val="35000"/>
              </a:spcBef>
            </a:pPr>
            <a:r>
              <a:rPr lang="en-US" altLang="en-US" dirty="0"/>
              <a:t>Both battery cables should be disconnected to minimize the possibility of sparks or fire.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6946" name="Title 1"/>
          <p:cNvSpPr>
            <a:spLocks noGrp="1"/>
          </p:cNvSpPr>
          <p:nvPr>
            <p:ph type="title"/>
          </p:nvPr>
        </p:nvSpPr>
        <p:spPr/>
        <p:txBody>
          <a:bodyPr/>
          <a:lstStyle/>
          <a:p>
            <a:pPr>
              <a:lnSpc>
                <a:spcPct val="85000"/>
              </a:lnSpc>
              <a:defRPr/>
            </a:pPr>
            <a:r>
              <a:rPr lang="en-US" dirty="0">
                <a:cs typeface="+mj-cs"/>
              </a:rPr>
              <a:t>Hazard Control </a:t>
            </a:r>
            <a:r>
              <a:rPr lang="en-US" sz="2000" b="0" dirty="0">
                <a:cs typeface="+mj-cs"/>
              </a:rPr>
              <a:t>(4 of 5)</a:t>
            </a:r>
          </a:p>
        </p:txBody>
      </p:sp>
      <p:sp>
        <p:nvSpPr>
          <p:cNvPr id="33795" name="Content Placeholder 2"/>
          <p:cNvSpPr>
            <a:spLocks noGrp="1"/>
          </p:cNvSpPr>
          <p:nvPr>
            <p:ph type="body" idx="1"/>
          </p:nvPr>
        </p:nvSpPr>
        <p:spPr/>
        <p:txBody>
          <a:bodyPr rIns="228600"/>
          <a:lstStyle/>
          <a:p>
            <a:pPr>
              <a:spcBef>
                <a:spcPct val="35000"/>
              </a:spcBef>
            </a:pPr>
            <a:r>
              <a:rPr lang="en-US" altLang="en-US" dirty="0"/>
              <a:t>Alternative fuel vehicles</a:t>
            </a:r>
          </a:p>
          <a:p>
            <a:pPr lvl="1">
              <a:spcBef>
                <a:spcPct val="35000"/>
              </a:spcBef>
            </a:pPr>
            <a:r>
              <a:rPr lang="en-US" altLang="en-US" dirty="0"/>
              <a:t>Powered by electricity and electricity/gasoline hybrids, or fuels such as propane, natural gas, methanol, or hydrogen.</a:t>
            </a:r>
          </a:p>
          <a:p>
            <a:pPr lvl="1">
              <a:spcBef>
                <a:spcPct val="35000"/>
              </a:spcBef>
            </a:pPr>
            <a:r>
              <a:rPr lang="en-US" altLang="en-US" dirty="0"/>
              <a:t>Disconnect the battery in all cases.</a:t>
            </a:r>
          </a:p>
          <a:p>
            <a:pPr lvl="1">
              <a:spcBef>
                <a:spcPct val="35000"/>
              </a:spcBef>
            </a:pPr>
            <a:r>
              <a:rPr lang="en-US" altLang="en-US" dirty="0"/>
              <a:t>Batteries may be in the trunk or under the seats.</a:t>
            </a:r>
          </a:p>
          <a:p>
            <a:pPr lvl="1">
              <a:spcBef>
                <a:spcPct val="35000"/>
              </a:spcBef>
            </a:pPr>
            <a:r>
              <a:rPr lang="en-US" altLang="en-US" dirty="0"/>
              <a:t>May be more than one battery</a:t>
            </a:r>
          </a:p>
          <a:p>
            <a:pPr lvl="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2370" name="Title 1"/>
          <p:cNvSpPr>
            <a:spLocks noGrp="1"/>
          </p:cNvSpPr>
          <p:nvPr>
            <p:ph type="title"/>
          </p:nvPr>
        </p:nvSpPr>
        <p:spPr/>
        <p:txBody>
          <a:bodyPr/>
          <a:lstStyle/>
          <a:p>
            <a:pPr>
              <a:lnSpc>
                <a:spcPct val="85000"/>
              </a:lnSpc>
              <a:defRPr/>
            </a:pPr>
            <a:r>
              <a:rPr lang="en-US" dirty="0">
                <a:cs typeface="+mj-cs"/>
              </a:rPr>
              <a:t>Introduction</a:t>
            </a:r>
          </a:p>
        </p:txBody>
      </p:sp>
      <p:sp>
        <p:nvSpPr>
          <p:cNvPr id="5123" name="Content Placeholder 2"/>
          <p:cNvSpPr>
            <a:spLocks noGrp="1"/>
          </p:cNvSpPr>
          <p:nvPr>
            <p:ph type="body" idx="1"/>
          </p:nvPr>
        </p:nvSpPr>
        <p:spPr/>
        <p:txBody>
          <a:bodyPr rIns="228600"/>
          <a:lstStyle/>
          <a:p>
            <a:pPr>
              <a:spcBef>
                <a:spcPct val="35000"/>
              </a:spcBef>
            </a:pPr>
            <a:r>
              <a:rPr lang="en-US" altLang="en-US" dirty="0"/>
              <a:t>You will usually not be responsible for rescue and extrication.</a:t>
            </a:r>
          </a:p>
          <a:p>
            <a:pPr lvl="1">
              <a:spcBef>
                <a:spcPct val="35000"/>
              </a:spcBef>
            </a:pPr>
            <a:r>
              <a:rPr lang="en-US" altLang="en-US" dirty="0"/>
              <a:t>Rescue involves many different processes and environments.</a:t>
            </a:r>
          </a:p>
          <a:p>
            <a:pPr lvl="1">
              <a:spcBef>
                <a:spcPct val="35000"/>
              </a:spcBef>
            </a:pPr>
            <a:r>
              <a:rPr lang="en-US" altLang="en-US" dirty="0"/>
              <a:t>Requires training beyond the EMT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6946" name="Title 1"/>
          <p:cNvSpPr>
            <a:spLocks noGrp="1"/>
          </p:cNvSpPr>
          <p:nvPr>
            <p:ph type="title"/>
          </p:nvPr>
        </p:nvSpPr>
        <p:spPr/>
        <p:txBody>
          <a:bodyPr/>
          <a:lstStyle/>
          <a:p>
            <a:pPr>
              <a:lnSpc>
                <a:spcPct val="85000"/>
              </a:lnSpc>
              <a:defRPr/>
            </a:pPr>
            <a:r>
              <a:rPr lang="en-US" dirty="0">
                <a:cs typeface="+mj-cs"/>
              </a:rPr>
              <a:t>Hazard Control </a:t>
            </a:r>
            <a:r>
              <a:rPr lang="en-US" sz="2000" b="0" dirty="0">
                <a:cs typeface="+mj-cs"/>
              </a:rPr>
              <a:t>(5 of 5)</a:t>
            </a:r>
          </a:p>
        </p:txBody>
      </p:sp>
      <p:sp>
        <p:nvSpPr>
          <p:cNvPr id="34819" name="Content Placeholder 2"/>
          <p:cNvSpPr>
            <a:spLocks noGrp="1"/>
          </p:cNvSpPr>
          <p:nvPr>
            <p:ph type="body" idx="1"/>
          </p:nvPr>
        </p:nvSpPr>
        <p:spPr>
          <a:xfrm>
            <a:off x="901700" y="1473200"/>
            <a:ext cx="10972800" cy="5029200"/>
          </a:xfrm>
        </p:spPr>
        <p:txBody>
          <a:bodyPr rIns="228600"/>
          <a:lstStyle/>
          <a:p>
            <a:pPr>
              <a:spcBef>
                <a:spcPts val="840"/>
              </a:spcBef>
            </a:pPr>
            <a:r>
              <a:rPr lang="en-US" altLang="en-US" dirty="0"/>
              <a:t>Hybrid vehicle systems</a:t>
            </a:r>
          </a:p>
          <a:p>
            <a:pPr lvl="1">
              <a:spcBef>
                <a:spcPts val="840"/>
              </a:spcBef>
            </a:pPr>
            <a:r>
              <a:rPr lang="en-US" altLang="en-US" dirty="0"/>
              <a:t>Have batteries with a higher voltage</a:t>
            </a:r>
          </a:p>
          <a:p>
            <a:pPr lvl="1">
              <a:spcBef>
                <a:spcPts val="840"/>
              </a:spcBef>
            </a:pPr>
            <a:r>
              <a:rPr lang="en-US" altLang="en-US" dirty="0"/>
              <a:t>May take up to 10 minutes to deenergize after the main battery is turned off</a:t>
            </a:r>
          </a:p>
          <a:p>
            <a:pPr lvl="1">
              <a:spcBef>
                <a:spcPts val="840"/>
              </a:spcBef>
            </a:pPr>
            <a:r>
              <a:rPr lang="en-US" altLang="en-US" dirty="0"/>
              <a:t>Avoid high-voltage cables (typically orange) and components. </a:t>
            </a:r>
          </a:p>
          <a:p>
            <a:pPr lvl="1">
              <a:spcBef>
                <a:spcPts val="840"/>
              </a:spcBef>
            </a:pPr>
            <a:r>
              <a:rPr lang="en-US" altLang="en-US" dirty="0"/>
              <a:t>Damaged high-voltage batteries may give off toxic fumes. </a:t>
            </a:r>
          </a:p>
          <a:p>
            <a:pPr lvl="1">
              <a:spcBef>
                <a:spcPts val="840"/>
              </a:spcBef>
            </a:pPr>
            <a:r>
              <a:rPr lang="en-US" altLang="en-US" dirty="0"/>
              <a:t>Do not approach the vehicle if unusual odor is detected.</a:t>
            </a:r>
          </a:p>
          <a:p>
            <a:pPr lvl="1">
              <a:spcBef>
                <a:spcPts val="840"/>
              </a:spcBef>
            </a:pPr>
            <a:r>
              <a:rPr lang="en-US" altLang="en-US" dirty="0"/>
              <a:t>Retreat if you experience burning in eyes or throat.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7970" name="Title 1"/>
          <p:cNvSpPr>
            <a:spLocks noGrp="1"/>
          </p:cNvSpPr>
          <p:nvPr>
            <p:ph type="title"/>
          </p:nvPr>
        </p:nvSpPr>
        <p:spPr/>
        <p:txBody>
          <a:bodyPr/>
          <a:lstStyle/>
          <a:p>
            <a:pPr>
              <a:lnSpc>
                <a:spcPct val="85000"/>
              </a:lnSpc>
              <a:defRPr/>
            </a:pPr>
            <a:r>
              <a:rPr lang="en-US" dirty="0">
                <a:cs typeface="+mj-cs"/>
              </a:rPr>
              <a:t>Support Operations</a:t>
            </a:r>
          </a:p>
        </p:txBody>
      </p:sp>
      <p:sp>
        <p:nvSpPr>
          <p:cNvPr id="35843" name="Content Placeholder 2"/>
          <p:cNvSpPr>
            <a:spLocks noGrp="1"/>
          </p:cNvSpPr>
          <p:nvPr>
            <p:ph type="body" idx="1"/>
          </p:nvPr>
        </p:nvSpPr>
        <p:spPr/>
        <p:txBody>
          <a:bodyPr rIns="228600"/>
          <a:lstStyle/>
          <a:p>
            <a:pPr>
              <a:spcBef>
                <a:spcPct val="35000"/>
              </a:spcBef>
            </a:pPr>
            <a:r>
              <a:rPr lang="en-US" altLang="en-US" dirty="0"/>
              <a:t>Support operations include:</a:t>
            </a:r>
          </a:p>
          <a:p>
            <a:pPr lvl="1">
              <a:spcBef>
                <a:spcPct val="35000"/>
              </a:spcBef>
            </a:pPr>
            <a:r>
              <a:rPr lang="en-US" altLang="en-US" dirty="0"/>
              <a:t>Lighting the scene</a:t>
            </a:r>
          </a:p>
          <a:p>
            <a:pPr lvl="1">
              <a:spcBef>
                <a:spcPct val="35000"/>
              </a:spcBef>
            </a:pPr>
            <a:r>
              <a:rPr lang="en-US" altLang="en-US" dirty="0"/>
              <a:t>Establishing tool and equipment staging areas</a:t>
            </a:r>
          </a:p>
          <a:p>
            <a:pPr lvl="1">
              <a:spcBef>
                <a:spcPct val="35000"/>
              </a:spcBef>
            </a:pPr>
            <a:r>
              <a:rPr lang="en-US" altLang="en-US" dirty="0"/>
              <a:t>Marking helicopter landing zones</a:t>
            </a:r>
          </a:p>
          <a:p>
            <a:pPr>
              <a:spcBef>
                <a:spcPct val="35000"/>
              </a:spcBef>
            </a:pPr>
            <a:r>
              <a:rPr lang="en-US" altLang="en-US" dirty="0"/>
              <a:t>Fire and rescue personnel will work together on these functions.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8994" name="Title 1"/>
          <p:cNvSpPr>
            <a:spLocks noGrp="1"/>
          </p:cNvSpPr>
          <p:nvPr>
            <p:ph type="title"/>
          </p:nvPr>
        </p:nvSpPr>
        <p:spPr/>
        <p:txBody>
          <a:bodyPr/>
          <a:lstStyle/>
          <a:p>
            <a:pPr>
              <a:lnSpc>
                <a:spcPct val="85000"/>
              </a:lnSpc>
              <a:defRPr/>
            </a:pPr>
            <a:r>
              <a:rPr lang="en-US" dirty="0">
                <a:cs typeface="+mj-cs"/>
              </a:rPr>
              <a:t>Gaining Access </a:t>
            </a:r>
            <a:r>
              <a:rPr lang="en-US" sz="2000" b="0" dirty="0">
                <a:cs typeface="+mj-cs"/>
              </a:rPr>
              <a:t>(1 of 9)</a:t>
            </a:r>
          </a:p>
        </p:txBody>
      </p:sp>
      <p:sp>
        <p:nvSpPr>
          <p:cNvPr id="36867" name="Content Placeholder 2"/>
          <p:cNvSpPr>
            <a:spLocks noGrp="1"/>
          </p:cNvSpPr>
          <p:nvPr>
            <p:ph type="body" idx="1"/>
          </p:nvPr>
        </p:nvSpPr>
        <p:spPr>
          <a:xfrm>
            <a:off x="901700" y="1473200"/>
            <a:ext cx="10566400" cy="4953000"/>
          </a:xfrm>
        </p:spPr>
        <p:txBody>
          <a:bodyPr rIns="228600"/>
          <a:lstStyle/>
          <a:p>
            <a:pPr>
              <a:spcBef>
                <a:spcPct val="35000"/>
              </a:spcBef>
            </a:pPr>
            <a:r>
              <a:rPr lang="en-US" altLang="en-US" dirty="0"/>
              <a:t>Critical phase of extrication</a:t>
            </a:r>
          </a:p>
          <a:p>
            <a:pPr lvl="1">
              <a:spcBef>
                <a:spcPct val="35000"/>
              </a:spcBef>
            </a:pPr>
            <a:r>
              <a:rPr lang="en-US" altLang="en-US" dirty="0"/>
              <a:t>Make sure that the vehicle is stable and hazards are eliminated or controlled.</a:t>
            </a:r>
          </a:p>
          <a:p>
            <a:pPr>
              <a:spcBef>
                <a:spcPct val="35000"/>
              </a:spcBef>
            </a:pPr>
            <a:r>
              <a:rPr lang="en-US" altLang="en-US" dirty="0"/>
              <a:t>Exact way to gain access depends on the situation</a:t>
            </a:r>
          </a:p>
          <a:p>
            <a:pPr lvl="1">
              <a:spcBef>
                <a:spcPct val="35000"/>
              </a:spcBef>
            </a:pPr>
            <a:r>
              <a:rPr lang="en-US" altLang="en-US" dirty="0"/>
              <a:t>Identify safest, most efficient way to gain access.</a:t>
            </a:r>
          </a:p>
          <a:p>
            <a:pPr lvl="1">
              <a:spcBef>
                <a:spcPct val="35000"/>
              </a:spcBef>
            </a:pPr>
            <a:r>
              <a:rPr lang="en-US" altLang="en-US" dirty="0"/>
              <a:t>If there are multiple patients, locate and rapidly triage each patient.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5506" name="Title 1"/>
          <p:cNvSpPr>
            <a:spLocks noGrp="1"/>
          </p:cNvSpPr>
          <p:nvPr>
            <p:ph type="title"/>
          </p:nvPr>
        </p:nvSpPr>
        <p:spPr/>
        <p:txBody>
          <a:bodyPr/>
          <a:lstStyle/>
          <a:p>
            <a:pPr>
              <a:lnSpc>
                <a:spcPct val="85000"/>
              </a:lnSpc>
              <a:defRPr/>
            </a:pPr>
            <a:r>
              <a:rPr lang="en-US" dirty="0">
                <a:cs typeface="+mj-cs"/>
              </a:rPr>
              <a:t>Gaining Access </a:t>
            </a:r>
            <a:r>
              <a:rPr lang="en-US" sz="2000" b="0" dirty="0">
                <a:cs typeface="+mj-cs"/>
              </a:rPr>
              <a:t>(2 of 9)</a:t>
            </a:r>
          </a:p>
        </p:txBody>
      </p:sp>
      <p:sp>
        <p:nvSpPr>
          <p:cNvPr id="2" name="Rectangle 1"/>
          <p:cNvSpPr/>
          <p:nvPr/>
        </p:nvSpPr>
        <p:spPr>
          <a:xfrm>
            <a:off x="3548889" y="5441263"/>
            <a:ext cx="5083048" cy="923330"/>
          </a:xfrm>
          <a:prstGeom prst="rect">
            <a:avLst/>
          </a:prstGeom>
        </p:spPr>
        <p:txBody>
          <a:bodyPr wrap="square">
            <a:spAutoFit/>
          </a:bodyPr>
          <a:lstStyle/>
          <a:p>
            <a:r>
              <a:rPr lang="en-US" b="1" dirty="0"/>
              <a:t>FIGURE 39-6 </a:t>
            </a:r>
            <a:r>
              <a:rPr lang="en-US" dirty="0"/>
              <a:t>The exact way to gain access depends on many factors, including the terrain, the way in which the vehicle is situated, and the weather.</a:t>
            </a:r>
          </a:p>
        </p:txBody>
      </p:sp>
      <p:sp>
        <p:nvSpPr>
          <p:cNvPr id="3" name="Rectangle 2"/>
          <p:cNvSpPr/>
          <p:nvPr/>
        </p:nvSpPr>
        <p:spPr>
          <a:xfrm>
            <a:off x="3512313" y="6346305"/>
            <a:ext cx="239360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ZUMA Press </a:t>
            </a:r>
            <a:r>
              <a:rPr lang="en-US" sz="1000" dirty="0" err="1">
                <a:latin typeface="Arial" panose="020B0604020202020204" pitchFamily="34" charset="0"/>
                <a:cs typeface="Arial" panose="020B0604020202020204" pitchFamily="34" charset="0"/>
              </a:rPr>
              <a:t>Inc</a:t>
            </a:r>
            <a:r>
              <a:rPr lang="en-US" sz="1000" dirty="0">
                <a:latin typeface="Arial" panose="020B0604020202020204" pitchFamily="34" charset="0"/>
                <a:cs typeface="Arial" panose="020B0604020202020204" pitchFamily="34" charset="0"/>
              </a:rPr>
              <a:t>/</a:t>
            </a:r>
            <a:r>
              <a:rPr lang="en-US" sz="1000" dirty="0" err="1">
                <a:latin typeface="Arial" panose="020B0604020202020204" pitchFamily="34" charset="0"/>
                <a:cs typeface="Arial" panose="020B0604020202020204" pitchFamily="34" charset="0"/>
              </a:rPr>
              <a:t>Alamy</a:t>
            </a:r>
            <a:r>
              <a:rPr lang="en-US" sz="1000" dirty="0">
                <a:latin typeface="Arial" panose="020B0604020202020204" pitchFamily="34" charset="0"/>
                <a:cs typeface="Arial" panose="020B0604020202020204" pitchFamily="34" charset="0"/>
              </a:rPr>
              <a:t> Stock Photo.</a:t>
            </a:r>
          </a:p>
        </p:txBody>
      </p:sp>
      <p:pic>
        <p:nvPicPr>
          <p:cNvPr id="3074" name="Picture 2" descr="A photo shows a group of firefighters climbing over a wall with the help of a vehicl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8889" y="1559062"/>
            <a:ext cx="5083048" cy="38685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0018" name="Rectangle 2"/>
          <p:cNvSpPr>
            <a:spLocks noGrp="1" noChangeArrowheads="1"/>
          </p:cNvSpPr>
          <p:nvPr>
            <p:ph type="title"/>
          </p:nvPr>
        </p:nvSpPr>
        <p:spPr/>
        <p:txBody>
          <a:bodyPr/>
          <a:lstStyle/>
          <a:p>
            <a:pPr>
              <a:lnSpc>
                <a:spcPct val="85000"/>
              </a:lnSpc>
              <a:defRPr/>
            </a:pPr>
            <a:r>
              <a:rPr lang="en-US" dirty="0">
                <a:cs typeface="+mj-cs"/>
              </a:rPr>
              <a:t>Gaining Access </a:t>
            </a:r>
            <a:r>
              <a:rPr lang="en-US" sz="2000" b="0" dirty="0">
                <a:cs typeface="+mj-cs"/>
              </a:rPr>
              <a:t>(3 of 9)</a:t>
            </a:r>
          </a:p>
        </p:txBody>
      </p:sp>
      <p:sp>
        <p:nvSpPr>
          <p:cNvPr id="38915" name="Rectangle 3"/>
          <p:cNvSpPr>
            <a:spLocks noGrp="1" noChangeArrowheads="1"/>
          </p:cNvSpPr>
          <p:nvPr>
            <p:ph type="body" idx="1"/>
          </p:nvPr>
        </p:nvSpPr>
        <p:spPr/>
        <p:txBody>
          <a:bodyPr rIns="228600"/>
          <a:lstStyle/>
          <a:p>
            <a:pPr>
              <a:spcBef>
                <a:spcPct val="35000"/>
              </a:spcBef>
            </a:pPr>
            <a:r>
              <a:rPr lang="en-US" altLang="en-US" dirty="0"/>
              <a:t>To determine the exact location and position of the patient, consider:</a:t>
            </a:r>
          </a:p>
          <a:p>
            <a:pPr lvl="1">
              <a:spcBef>
                <a:spcPct val="35000"/>
              </a:spcBef>
            </a:pPr>
            <a:r>
              <a:rPr lang="en-US" altLang="en-US" dirty="0"/>
              <a:t>Is the patient in a vehicle or in some other structure?</a:t>
            </a:r>
          </a:p>
          <a:p>
            <a:pPr lvl="1">
              <a:spcBef>
                <a:spcPct val="35000"/>
              </a:spcBef>
            </a:pPr>
            <a:r>
              <a:rPr lang="en-US" altLang="en-US" dirty="0"/>
              <a:t>Is the vehicle or structure damaged?</a:t>
            </a:r>
          </a:p>
          <a:p>
            <a:pPr lvl="1">
              <a:spcBef>
                <a:spcPct val="35000"/>
              </a:spcBef>
            </a:pPr>
            <a:r>
              <a:rPr lang="en-US" altLang="en-US" dirty="0"/>
              <a:t>What hazards exist that pose a risk?</a:t>
            </a:r>
          </a:p>
          <a:p>
            <a:pPr lvl="1">
              <a:spcBef>
                <a:spcPct val="35000"/>
              </a:spcBef>
            </a:pPr>
            <a:r>
              <a:rPr lang="en-US" altLang="en-US" dirty="0"/>
              <a:t>In what position is the vehicle? On what type of surface? Is it apt to roll or tip?</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42" name="Rectangle 2"/>
          <p:cNvSpPr>
            <a:spLocks noGrp="1" noChangeArrowheads="1"/>
          </p:cNvSpPr>
          <p:nvPr>
            <p:ph type="title"/>
          </p:nvPr>
        </p:nvSpPr>
        <p:spPr/>
        <p:txBody>
          <a:bodyPr/>
          <a:lstStyle/>
          <a:p>
            <a:pPr>
              <a:lnSpc>
                <a:spcPct val="85000"/>
              </a:lnSpc>
              <a:defRPr/>
            </a:pPr>
            <a:r>
              <a:rPr lang="en-US" dirty="0">
                <a:cs typeface="+mj-cs"/>
              </a:rPr>
              <a:t>Gaining Access </a:t>
            </a:r>
            <a:r>
              <a:rPr lang="en-US" sz="2000" b="0" dirty="0">
                <a:cs typeface="+mj-cs"/>
              </a:rPr>
              <a:t>(4 of 9)</a:t>
            </a:r>
          </a:p>
        </p:txBody>
      </p:sp>
      <p:sp>
        <p:nvSpPr>
          <p:cNvPr id="39939" name="Rectangle 3"/>
          <p:cNvSpPr>
            <a:spLocks noGrp="1" noChangeArrowheads="1"/>
          </p:cNvSpPr>
          <p:nvPr>
            <p:ph type="body" idx="1"/>
          </p:nvPr>
        </p:nvSpPr>
        <p:spPr/>
        <p:txBody>
          <a:bodyPr rIns="228600"/>
          <a:lstStyle/>
          <a:p>
            <a:pPr>
              <a:spcBef>
                <a:spcPct val="35000"/>
              </a:spcBef>
            </a:pPr>
            <a:r>
              <a:rPr lang="en-US" altLang="en-US" dirty="0"/>
              <a:t>As patients</a:t>
            </a:r>
            <a:r>
              <a:rPr lang="ja-JP" altLang="en-US" dirty="0"/>
              <a:t>’</a:t>
            </a:r>
            <a:r>
              <a:rPr lang="en-US" altLang="ja-JP" dirty="0"/>
              <a:t> conditions change, you may have to change your course of action.</a:t>
            </a:r>
          </a:p>
          <a:p>
            <a:pPr>
              <a:spcBef>
                <a:spcPct val="35000"/>
              </a:spcBef>
            </a:pPr>
            <a:r>
              <a:rPr lang="en-US" altLang="en-US" dirty="0"/>
              <a:t>Rapid vehicle extrication may be needed to quickly remove a patient if the environment is threatening or if the patient needs CPR.</a:t>
            </a:r>
          </a:p>
          <a:p>
            <a:pPr lvl="1">
              <a:spcBef>
                <a:spcPct val="35000"/>
              </a:spcBef>
            </a:pPr>
            <a:r>
              <a:rPr lang="en-US" altLang="en-US" dirty="0"/>
              <a:t>A team of experienced EMTs should be able to perform rapid extrication in 1 minute or less.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2066" name="Rectangle 2"/>
          <p:cNvSpPr>
            <a:spLocks noGrp="1" noChangeArrowheads="1"/>
          </p:cNvSpPr>
          <p:nvPr>
            <p:ph type="title"/>
          </p:nvPr>
        </p:nvSpPr>
        <p:spPr/>
        <p:txBody>
          <a:bodyPr/>
          <a:lstStyle/>
          <a:p>
            <a:pPr>
              <a:lnSpc>
                <a:spcPct val="85000"/>
              </a:lnSpc>
              <a:defRPr/>
            </a:pPr>
            <a:r>
              <a:rPr lang="en-US" dirty="0">
                <a:cs typeface="+mj-cs"/>
              </a:rPr>
              <a:t>Gaining Access </a:t>
            </a:r>
            <a:r>
              <a:rPr lang="en-US" sz="2000" b="0" dirty="0">
                <a:cs typeface="+mj-cs"/>
              </a:rPr>
              <a:t>(5 of 9)</a:t>
            </a:r>
          </a:p>
        </p:txBody>
      </p:sp>
      <p:sp>
        <p:nvSpPr>
          <p:cNvPr id="40963" name="Rectangle 3"/>
          <p:cNvSpPr>
            <a:spLocks noGrp="1" noChangeArrowheads="1"/>
          </p:cNvSpPr>
          <p:nvPr>
            <p:ph type="body" idx="1"/>
          </p:nvPr>
        </p:nvSpPr>
        <p:spPr/>
        <p:txBody>
          <a:bodyPr rIns="228600"/>
          <a:lstStyle/>
          <a:p>
            <a:pPr>
              <a:spcBef>
                <a:spcPct val="35000"/>
              </a:spcBef>
            </a:pPr>
            <a:r>
              <a:rPr lang="en-US" altLang="en-US" dirty="0"/>
              <a:t>Keep the patient safe.</a:t>
            </a:r>
          </a:p>
          <a:p>
            <a:pPr lvl="1">
              <a:spcBef>
                <a:spcPct val="35000"/>
              </a:spcBef>
            </a:pPr>
            <a:r>
              <a:rPr lang="en-US" altLang="en-US" dirty="0"/>
              <a:t>A heavy, fire-resistant blanket can protect from breaking glass, flying particles, tools, or other hazards.</a:t>
            </a:r>
          </a:p>
          <a:p>
            <a:pPr lvl="1">
              <a:spcBef>
                <a:spcPct val="35000"/>
              </a:spcBef>
            </a:pPr>
            <a:r>
              <a:rPr lang="en-US" altLang="en-US" dirty="0"/>
              <a:t>A long backboard may be used as a shield.</a:t>
            </a:r>
          </a:p>
          <a:p>
            <a:pPr lvl="1">
              <a:spcBef>
                <a:spcPct val="35000"/>
              </a:spcBef>
            </a:pPr>
            <a:r>
              <a:rPr lang="en-US" altLang="en-US" dirty="0"/>
              <a:t>Talk to the patient, and explain your steps.</a:t>
            </a:r>
          </a:p>
          <a:p>
            <a:pPr lvl="1">
              <a:spcBef>
                <a:spcPct val="35000"/>
              </a:spcBef>
            </a:pPr>
            <a:r>
              <a:rPr lang="en-US" altLang="en-US" dirty="0"/>
              <a:t>Keep heat, noise, and force to a minimum.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7554" name="Rectangle 2"/>
          <p:cNvSpPr>
            <a:spLocks noGrp="1" noChangeArrowheads="1"/>
          </p:cNvSpPr>
          <p:nvPr>
            <p:ph type="title"/>
          </p:nvPr>
        </p:nvSpPr>
        <p:spPr/>
        <p:txBody>
          <a:bodyPr/>
          <a:lstStyle/>
          <a:p>
            <a:pPr>
              <a:lnSpc>
                <a:spcPct val="85000"/>
              </a:lnSpc>
              <a:defRPr/>
            </a:pPr>
            <a:r>
              <a:rPr lang="en-US" dirty="0">
                <a:cs typeface="+mj-cs"/>
              </a:rPr>
              <a:t>Gaining Access </a:t>
            </a:r>
            <a:r>
              <a:rPr lang="en-US" sz="2000" b="0" dirty="0">
                <a:cs typeface="+mj-cs"/>
              </a:rPr>
              <a:t>(6 of 9)</a:t>
            </a:r>
          </a:p>
        </p:txBody>
      </p:sp>
      <p:sp>
        <p:nvSpPr>
          <p:cNvPr id="2" name="Rectangle 1"/>
          <p:cNvSpPr/>
          <p:nvPr/>
        </p:nvSpPr>
        <p:spPr>
          <a:xfrm>
            <a:off x="3367850" y="5248329"/>
            <a:ext cx="5337238" cy="646331"/>
          </a:xfrm>
          <a:prstGeom prst="rect">
            <a:avLst/>
          </a:prstGeom>
        </p:spPr>
        <p:txBody>
          <a:bodyPr wrap="square">
            <a:spAutoFit/>
          </a:bodyPr>
          <a:lstStyle/>
          <a:p>
            <a:r>
              <a:rPr lang="en-US" b="1" dirty="0"/>
              <a:t>FIGURE 39-7 </a:t>
            </a:r>
            <a:r>
              <a:rPr lang="en-US" dirty="0"/>
              <a:t>Always explain to the patient why you are</a:t>
            </a:r>
          </a:p>
          <a:p>
            <a:r>
              <a:rPr lang="en-US" dirty="0"/>
              <a:t>there and what you are doing.</a:t>
            </a:r>
          </a:p>
        </p:txBody>
      </p:sp>
      <p:sp>
        <p:nvSpPr>
          <p:cNvPr id="3" name="Rectangle 2"/>
          <p:cNvSpPr/>
          <p:nvPr/>
        </p:nvSpPr>
        <p:spPr>
          <a:xfrm>
            <a:off x="3367850" y="5894660"/>
            <a:ext cx="2972289"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Norte Photo/Getty Images News/Getty Images.</a:t>
            </a:r>
          </a:p>
        </p:txBody>
      </p:sp>
      <p:pic>
        <p:nvPicPr>
          <p:cNvPr id="4098" name="Picture 2" descr="A photo shows a health officer standing beside a car and treating a patient lying inside a car.&#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7850" y="1589148"/>
            <a:ext cx="5337238" cy="36257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3090" name="Rectangle 2"/>
          <p:cNvSpPr>
            <a:spLocks noGrp="1" noChangeArrowheads="1"/>
          </p:cNvSpPr>
          <p:nvPr>
            <p:ph type="title"/>
          </p:nvPr>
        </p:nvSpPr>
        <p:spPr/>
        <p:txBody>
          <a:bodyPr/>
          <a:lstStyle/>
          <a:p>
            <a:pPr>
              <a:lnSpc>
                <a:spcPct val="85000"/>
              </a:lnSpc>
              <a:defRPr/>
            </a:pPr>
            <a:r>
              <a:rPr lang="en-US" dirty="0">
                <a:cs typeface="+mj-cs"/>
              </a:rPr>
              <a:t>Gaining Access </a:t>
            </a:r>
            <a:r>
              <a:rPr lang="en-US" sz="2000" b="0" dirty="0">
                <a:cs typeface="+mj-cs"/>
              </a:rPr>
              <a:t>(7 of 9)</a:t>
            </a:r>
          </a:p>
        </p:txBody>
      </p:sp>
      <p:sp>
        <p:nvSpPr>
          <p:cNvPr id="43011" name="Rectangle 3"/>
          <p:cNvSpPr>
            <a:spLocks noGrp="1" noChangeArrowheads="1"/>
          </p:cNvSpPr>
          <p:nvPr>
            <p:ph type="body" idx="1"/>
          </p:nvPr>
        </p:nvSpPr>
        <p:spPr/>
        <p:txBody>
          <a:bodyPr rIns="228600"/>
          <a:lstStyle/>
          <a:p>
            <a:pPr>
              <a:spcBef>
                <a:spcPct val="35000"/>
              </a:spcBef>
            </a:pPr>
            <a:r>
              <a:rPr lang="en-US" altLang="en-US" dirty="0"/>
              <a:t>Simple access</a:t>
            </a:r>
          </a:p>
          <a:p>
            <a:pPr lvl="1">
              <a:spcBef>
                <a:spcPts val="840"/>
              </a:spcBef>
            </a:pPr>
            <a:r>
              <a:rPr lang="en-US" altLang="en-US" dirty="0"/>
              <a:t>Trying to access the patient as quickly and simply as possible without using tools or breaking glass</a:t>
            </a:r>
          </a:p>
          <a:p>
            <a:pPr lvl="1">
              <a:spcBef>
                <a:spcPts val="840"/>
              </a:spcBef>
            </a:pPr>
            <a:r>
              <a:rPr lang="en-US" altLang="en-US" dirty="0"/>
              <a:t>Cars are built for easy entry and exit.</a:t>
            </a:r>
          </a:p>
          <a:p>
            <a:pPr lvl="1">
              <a:spcBef>
                <a:spcPts val="840"/>
              </a:spcBef>
            </a:pPr>
            <a:r>
              <a:rPr lang="en-US" altLang="en-US" dirty="0"/>
              <a:t>The rescue team should provide access.</a:t>
            </a:r>
          </a:p>
          <a:p>
            <a:pPr lvl="1">
              <a:spcBef>
                <a:spcPts val="840"/>
              </a:spcBef>
            </a:pPr>
            <a:r>
              <a:rPr lang="en-US" altLang="en-US" dirty="0"/>
              <a:t>If the rescue team has not yet arrived, use tools available on the ambulance. </a:t>
            </a:r>
          </a:p>
          <a:p>
            <a:pPr lvl="1">
              <a:spcBef>
                <a:spcPts val="840"/>
              </a:spcBef>
            </a:pPr>
            <a:r>
              <a:rPr lang="en-US" altLang="en-US" dirty="0"/>
              <a:t>Use all door handles or roll down the windows before using other methods.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4114" name="Rectangle 2"/>
          <p:cNvSpPr>
            <a:spLocks noGrp="1" noChangeArrowheads="1"/>
          </p:cNvSpPr>
          <p:nvPr>
            <p:ph type="title"/>
          </p:nvPr>
        </p:nvSpPr>
        <p:spPr/>
        <p:txBody>
          <a:bodyPr/>
          <a:lstStyle/>
          <a:p>
            <a:pPr>
              <a:lnSpc>
                <a:spcPct val="85000"/>
              </a:lnSpc>
              <a:defRPr/>
            </a:pPr>
            <a:r>
              <a:rPr lang="en-US" dirty="0">
                <a:cs typeface="+mj-cs"/>
              </a:rPr>
              <a:t>Gaining Access </a:t>
            </a:r>
            <a:r>
              <a:rPr lang="en-US" sz="2000" b="0" dirty="0">
                <a:cs typeface="+mj-cs"/>
              </a:rPr>
              <a:t>(8 of 9)</a:t>
            </a:r>
          </a:p>
        </p:txBody>
      </p:sp>
      <p:sp>
        <p:nvSpPr>
          <p:cNvPr id="44035" name="Rectangle 3"/>
          <p:cNvSpPr>
            <a:spLocks noGrp="1" noChangeArrowheads="1"/>
          </p:cNvSpPr>
          <p:nvPr>
            <p:ph type="body" idx="1"/>
          </p:nvPr>
        </p:nvSpPr>
        <p:spPr/>
        <p:txBody>
          <a:bodyPr rIns="228600"/>
          <a:lstStyle/>
          <a:p>
            <a:pPr>
              <a:spcBef>
                <a:spcPct val="35000"/>
              </a:spcBef>
            </a:pPr>
            <a:r>
              <a:rPr lang="en-US" altLang="en-US" dirty="0"/>
              <a:t>Complex access</a:t>
            </a:r>
          </a:p>
          <a:p>
            <a:pPr lvl="1">
              <a:spcBef>
                <a:spcPct val="35000"/>
              </a:spcBef>
            </a:pPr>
            <a:r>
              <a:rPr lang="en-US" altLang="en-US" dirty="0"/>
              <a:t>Requires special tools, such as hand, pneumatic, and hydraulic devices</a:t>
            </a:r>
          </a:p>
          <a:p>
            <a:pPr lvl="1">
              <a:spcBef>
                <a:spcPct val="35000"/>
              </a:spcBef>
            </a:pPr>
            <a:r>
              <a:rPr lang="en-US" altLang="en-US" dirty="0"/>
              <a:t>Requires special training</a:t>
            </a:r>
          </a:p>
          <a:p>
            <a:pPr lvl="1">
              <a:spcBef>
                <a:spcPct val="35000"/>
              </a:spcBef>
            </a:pPr>
            <a:r>
              <a:rPr lang="en-US" altLang="en-US" dirty="0"/>
              <a:t>Includes breaking windows or removing roof</a:t>
            </a:r>
          </a:p>
          <a:p>
            <a:pPr>
              <a:spcBef>
                <a:spcPct val="35000"/>
              </a:spcBef>
            </a:pPr>
            <a:r>
              <a:rPr lang="en-US" altLang="en-US" dirty="0"/>
              <a:t>These advanced skills are typically performed by a specialized team.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3394" name="Title 1"/>
          <p:cNvSpPr>
            <a:spLocks noGrp="1"/>
          </p:cNvSpPr>
          <p:nvPr>
            <p:ph type="title"/>
          </p:nvPr>
        </p:nvSpPr>
        <p:spPr/>
        <p:txBody>
          <a:bodyPr/>
          <a:lstStyle/>
          <a:p>
            <a:pPr>
              <a:lnSpc>
                <a:spcPct val="85000"/>
              </a:lnSpc>
              <a:defRPr/>
            </a:pPr>
            <a:r>
              <a:rPr lang="en-US" dirty="0">
                <a:cs typeface="+mj-cs"/>
              </a:rPr>
              <a:t>Safety</a:t>
            </a:r>
            <a:endParaRPr lang="en-US" sz="2800" b="0" dirty="0">
              <a:cs typeface="+mj-cs"/>
            </a:endParaRPr>
          </a:p>
        </p:txBody>
      </p:sp>
      <p:sp>
        <p:nvSpPr>
          <p:cNvPr id="6147" name="Content Placeholder 2"/>
          <p:cNvSpPr>
            <a:spLocks noGrp="1"/>
          </p:cNvSpPr>
          <p:nvPr>
            <p:ph type="body" idx="1"/>
          </p:nvPr>
        </p:nvSpPr>
        <p:spPr/>
        <p:txBody>
          <a:bodyPr rIns="228600"/>
          <a:lstStyle/>
          <a:p>
            <a:pPr>
              <a:spcBef>
                <a:spcPct val="35000"/>
              </a:spcBef>
              <a:defRPr/>
            </a:pPr>
            <a:r>
              <a:rPr lang="en-US" altLang="en-US" dirty="0"/>
              <a:t>Extrication requires mental and physical preparation.</a:t>
            </a:r>
          </a:p>
          <a:p>
            <a:pPr lvl="1">
              <a:spcBef>
                <a:spcPct val="35000"/>
              </a:spcBef>
              <a:defRPr/>
            </a:pPr>
            <a:r>
              <a:rPr lang="en-US" dirty="0"/>
              <a:t>Priority is to provide patient care.</a:t>
            </a:r>
          </a:p>
          <a:p>
            <a:pPr lvl="1">
              <a:spcBef>
                <a:spcPct val="35000"/>
              </a:spcBef>
              <a:defRPr/>
            </a:pPr>
            <a:r>
              <a:rPr lang="en-US" altLang="en-US" sz="2000" dirty="0"/>
              <a:t>Consider the safety of yourself and team first.</a:t>
            </a:r>
          </a:p>
          <a:p>
            <a:pPr lvl="1">
              <a:spcBef>
                <a:spcPct val="35000"/>
              </a:spcBef>
              <a:defRPr/>
            </a:pPr>
            <a:r>
              <a:rPr lang="en-US" altLang="en-US" dirty="0"/>
              <a:t>Equipment and gear should be appropriate to anticipated hazards.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02" name="Rectangle 2"/>
          <p:cNvSpPr>
            <a:spLocks noGrp="1" noChangeArrowheads="1"/>
          </p:cNvSpPr>
          <p:nvPr>
            <p:ph type="title"/>
          </p:nvPr>
        </p:nvSpPr>
        <p:spPr/>
        <p:txBody>
          <a:bodyPr/>
          <a:lstStyle/>
          <a:p>
            <a:pPr>
              <a:lnSpc>
                <a:spcPct val="85000"/>
              </a:lnSpc>
              <a:defRPr/>
            </a:pPr>
            <a:r>
              <a:rPr lang="en-US" dirty="0">
                <a:cs typeface="+mj-cs"/>
              </a:rPr>
              <a:t>Gaining Access </a:t>
            </a:r>
            <a:r>
              <a:rPr lang="en-US" sz="2000" b="0" dirty="0">
                <a:cs typeface="+mj-cs"/>
              </a:rPr>
              <a:t>(9 of 9)</a:t>
            </a:r>
          </a:p>
        </p:txBody>
      </p:sp>
      <p:sp>
        <p:nvSpPr>
          <p:cNvPr id="2" name="Rectangle 1"/>
          <p:cNvSpPr/>
          <p:nvPr/>
        </p:nvSpPr>
        <p:spPr>
          <a:xfrm>
            <a:off x="3735968" y="5650288"/>
            <a:ext cx="4639936" cy="646331"/>
          </a:xfrm>
          <a:prstGeom prst="rect">
            <a:avLst/>
          </a:prstGeom>
        </p:spPr>
        <p:txBody>
          <a:bodyPr wrap="square">
            <a:spAutoFit/>
          </a:bodyPr>
          <a:lstStyle/>
          <a:p>
            <a:r>
              <a:rPr lang="en-US" b="1" dirty="0"/>
              <a:t>FIGURE 39-9 </a:t>
            </a:r>
            <a:r>
              <a:rPr lang="en-US" dirty="0"/>
              <a:t>Complex access often requires the use of pneumatic and/or hydraulic devices.</a:t>
            </a:r>
          </a:p>
        </p:txBody>
      </p:sp>
      <p:sp>
        <p:nvSpPr>
          <p:cNvPr id="3" name="Rectangle 2"/>
          <p:cNvSpPr/>
          <p:nvPr/>
        </p:nvSpPr>
        <p:spPr>
          <a:xfrm>
            <a:off x="3722598" y="6282105"/>
            <a:ext cx="1237839"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Keith D. </a:t>
            </a:r>
            <a:r>
              <a:rPr lang="en-US" sz="1000" dirty="0" err="1">
                <a:latin typeface="Arial" panose="020B0604020202020204" pitchFamily="34" charset="0"/>
                <a:cs typeface="Arial" panose="020B0604020202020204" pitchFamily="34" charset="0"/>
              </a:rPr>
              <a:t>Cullom</a:t>
            </a:r>
            <a:r>
              <a:rPr lang="en-US" sz="1000" dirty="0">
                <a:latin typeface="Arial" panose="020B0604020202020204" pitchFamily="34" charset="0"/>
                <a:cs typeface="Arial" panose="020B0604020202020204" pitchFamily="34" charset="0"/>
              </a:rPr>
              <a:t>.</a:t>
            </a:r>
          </a:p>
        </p:txBody>
      </p:sp>
      <p:pic>
        <p:nvPicPr>
          <p:cNvPr id="5122" name="Picture 2" descr="A photo shows firefighters facing an electronic devic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8472" y="1495988"/>
            <a:ext cx="4607432" cy="41411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5138" name="Title 1"/>
          <p:cNvSpPr>
            <a:spLocks noGrp="1"/>
          </p:cNvSpPr>
          <p:nvPr>
            <p:ph type="title"/>
          </p:nvPr>
        </p:nvSpPr>
        <p:spPr/>
        <p:txBody>
          <a:bodyPr/>
          <a:lstStyle/>
          <a:p>
            <a:pPr>
              <a:lnSpc>
                <a:spcPct val="85000"/>
              </a:lnSpc>
              <a:defRPr/>
            </a:pPr>
            <a:r>
              <a:rPr lang="en-US" dirty="0">
                <a:cs typeface="+mj-cs"/>
              </a:rPr>
              <a:t>Emergency Care</a:t>
            </a:r>
            <a:endParaRPr lang="en-US" sz="2800" b="0" dirty="0">
              <a:cs typeface="+mj-cs"/>
            </a:endParaRPr>
          </a:p>
        </p:txBody>
      </p:sp>
      <p:sp>
        <p:nvSpPr>
          <p:cNvPr id="46083" name="Content Placeholder 2"/>
          <p:cNvSpPr>
            <a:spLocks noGrp="1"/>
          </p:cNvSpPr>
          <p:nvPr>
            <p:ph type="body" idx="1"/>
          </p:nvPr>
        </p:nvSpPr>
        <p:spPr>
          <a:xfrm>
            <a:off x="914400" y="1473200"/>
            <a:ext cx="10363200" cy="4775200"/>
          </a:xfrm>
        </p:spPr>
        <p:txBody>
          <a:bodyPr rIns="228600"/>
          <a:lstStyle/>
          <a:p>
            <a:pPr>
              <a:spcBef>
                <a:spcPct val="35000"/>
              </a:spcBef>
            </a:pPr>
            <a:r>
              <a:rPr lang="en-US" altLang="en-US" dirty="0"/>
              <a:t>Perform a primary assessment and provide care before further extrication:</a:t>
            </a:r>
          </a:p>
          <a:p>
            <a:pPr lvl="1">
              <a:spcBef>
                <a:spcPct val="35000"/>
              </a:spcBef>
            </a:pPr>
            <a:r>
              <a:rPr lang="en-US" altLang="en-US" dirty="0"/>
              <a:t>Control any exsanguinating hemorrhage.</a:t>
            </a:r>
          </a:p>
          <a:p>
            <a:pPr lvl="1">
              <a:spcBef>
                <a:spcPct val="35000"/>
              </a:spcBef>
            </a:pPr>
            <a:r>
              <a:rPr lang="en-US" altLang="en-US" dirty="0"/>
              <a:t>Provide manual stabilization to the spine.</a:t>
            </a:r>
          </a:p>
          <a:p>
            <a:pPr lvl="1">
              <a:spcBef>
                <a:spcPct val="35000"/>
              </a:spcBef>
            </a:pPr>
            <a:r>
              <a:rPr lang="en-US" altLang="en-US" dirty="0"/>
              <a:t>Open the airway.</a:t>
            </a:r>
          </a:p>
          <a:p>
            <a:pPr lvl="1">
              <a:spcBef>
                <a:spcPct val="35000"/>
              </a:spcBef>
            </a:pPr>
            <a:r>
              <a:rPr lang="en-US" altLang="en-US" dirty="0"/>
              <a:t>Provide high-flow oxygen.</a:t>
            </a:r>
          </a:p>
          <a:p>
            <a:pPr lvl="1">
              <a:spcBef>
                <a:spcPct val="35000"/>
              </a:spcBef>
            </a:pPr>
            <a:r>
              <a:rPr lang="en-US" altLang="en-US" dirty="0"/>
              <a:t>Assist or provide for adequate ventilation.</a:t>
            </a:r>
          </a:p>
          <a:p>
            <a:pPr lvl="1">
              <a:spcBef>
                <a:spcPct val="35000"/>
              </a:spcBef>
            </a:pPr>
            <a:r>
              <a:rPr lang="en-US" altLang="en-US" dirty="0"/>
              <a:t>Control any significant external bleeding.</a:t>
            </a:r>
          </a:p>
          <a:p>
            <a:pPr lvl="1">
              <a:spcBef>
                <a:spcPct val="35000"/>
              </a:spcBef>
            </a:pPr>
            <a:r>
              <a:rPr lang="en-US" altLang="en-US" dirty="0"/>
              <a:t>Treat all critical injuries.</a:t>
            </a:r>
          </a:p>
          <a:p>
            <a:pPr marL="457200" lvl="1" indent="0">
              <a:spcBef>
                <a:spcPct val="35000"/>
              </a:spcBef>
              <a:buNone/>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7186" name="Title 1"/>
          <p:cNvSpPr>
            <a:spLocks noGrp="1"/>
          </p:cNvSpPr>
          <p:nvPr>
            <p:ph type="title"/>
          </p:nvPr>
        </p:nvSpPr>
        <p:spPr/>
        <p:txBody>
          <a:bodyPr/>
          <a:lstStyle/>
          <a:p>
            <a:pPr>
              <a:lnSpc>
                <a:spcPct val="85000"/>
              </a:lnSpc>
              <a:defRPr/>
            </a:pPr>
            <a:r>
              <a:rPr lang="en-US" dirty="0">
                <a:cs typeface="+mj-cs"/>
              </a:rPr>
              <a:t>Removal of the Patient </a:t>
            </a:r>
            <a:r>
              <a:rPr lang="en-US" sz="2000" b="0" dirty="0">
                <a:cs typeface="+mj-cs"/>
              </a:rPr>
              <a:t>(1 of 4)</a:t>
            </a:r>
          </a:p>
        </p:txBody>
      </p:sp>
      <p:sp>
        <p:nvSpPr>
          <p:cNvPr id="47107" name="Content Placeholder 2"/>
          <p:cNvSpPr>
            <a:spLocks noGrp="1"/>
          </p:cNvSpPr>
          <p:nvPr>
            <p:ph type="body" idx="1"/>
          </p:nvPr>
        </p:nvSpPr>
        <p:spPr/>
        <p:txBody>
          <a:bodyPr rIns="228600"/>
          <a:lstStyle/>
          <a:p>
            <a:pPr>
              <a:spcBef>
                <a:spcPct val="35000"/>
              </a:spcBef>
            </a:pPr>
            <a:r>
              <a:rPr lang="en-US" altLang="en-US" dirty="0"/>
              <a:t>Coordinate with rescue personnel to determine the best removal route.</a:t>
            </a:r>
          </a:p>
          <a:p>
            <a:pPr lvl="1">
              <a:spcBef>
                <a:spcPct val="35000"/>
              </a:spcBef>
            </a:pPr>
            <a:r>
              <a:rPr lang="en-US" altLang="en-US" dirty="0"/>
              <a:t>Multistep process that is intensive in terms of the number of rescue personnel involved, the equipment used, and the effort required to prevent further injury or harm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1650" name="Title 1"/>
          <p:cNvSpPr>
            <a:spLocks noGrp="1"/>
          </p:cNvSpPr>
          <p:nvPr>
            <p:ph type="title"/>
          </p:nvPr>
        </p:nvSpPr>
        <p:spPr/>
        <p:txBody>
          <a:bodyPr/>
          <a:lstStyle/>
          <a:p>
            <a:pPr>
              <a:lnSpc>
                <a:spcPct val="85000"/>
              </a:lnSpc>
              <a:defRPr/>
            </a:pPr>
            <a:r>
              <a:rPr lang="en-US" dirty="0">
                <a:cs typeface="+mj-cs"/>
              </a:rPr>
              <a:t>Removal of the Patient </a:t>
            </a:r>
            <a:r>
              <a:rPr lang="en-US" sz="2000" b="0" dirty="0">
                <a:cs typeface="+mj-cs"/>
              </a:rPr>
              <a:t>(2 of 4)</a:t>
            </a:r>
          </a:p>
        </p:txBody>
      </p:sp>
      <p:pic>
        <p:nvPicPr>
          <p:cNvPr id="6146" name="Picture 2" descr="The table lists the following. 1. Brake and gas pedal displacement. 2. Dashboard roll-up. 3. Door removal. 4. Roof opening and removal. 5. Seat displacement. 6. Steering column displacement. 7. Steering wheel cutting.&#10;" title="A table is titled vehicle extrication techniques (complex acc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0778" y="1653756"/>
            <a:ext cx="6434390" cy="50442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8210" name="Rectangle 2"/>
          <p:cNvSpPr>
            <a:spLocks noGrp="1" noChangeArrowheads="1"/>
          </p:cNvSpPr>
          <p:nvPr>
            <p:ph type="title"/>
          </p:nvPr>
        </p:nvSpPr>
        <p:spPr/>
        <p:txBody>
          <a:bodyPr/>
          <a:lstStyle/>
          <a:p>
            <a:pPr>
              <a:lnSpc>
                <a:spcPct val="85000"/>
              </a:lnSpc>
              <a:defRPr/>
            </a:pPr>
            <a:r>
              <a:rPr lang="en-US" dirty="0">
                <a:cs typeface="+mj-cs"/>
              </a:rPr>
              <a:t>Removal of the Patient </a:t>
            </a:r>
            <a:r>
              <a:rPr lang="en-US" sz="2000" b="0" dirty="0">
                <a:cs typeface="+mj-cs"/>
              </a:rPr>
              <a:t>(3 of 4)</a:t>
            </a:r>
          </a:p>
        </p:txBody>
      </p:sp>
      <p:sp>
        <p:nvSpPr>
          <p:cNvPr id="49155" name="Rectangle 3"/>
          <p:cNvSpPr>
            <a:spLocks noGrp="1" noChangeArrowheads="1"/>
          </p:cNvSpPr>
          <p:nvPr>
            <p:ph type="body" idx="1"/>
          </p:nvPr>
        </p:nvSpPr>
        <p:spPr/>
        <p:txBody>
          <a:bodyPr rIns="228600"/>
          <a:lstStyle/>
          <a:p>
            <a:pPr>
              <a:spcBef>
                <a:spcPct val="35000"/>
              </a:spcBef>
            </a:pPr>
            <a:r>
              <a:rPr lang="en-US" altLang="en-US" dirty="0"/>
              <a:t>You should participate in the preparation for patient removal.</a:t>
            </a:r>
          </a:p>
          <a:p>
            <a:pPr lvl="1">
              <a:spcBef>
                <a:spcPct val="35000"/>
              </a:spcBef>
            </a:pPr>
            <a:r>
              <a:rPr lang="en-US" altLang="en-US" dirty="0"/>
              <a:t>Determine the urgency of extrication.</a:t>
            </a:r>
          </a:p>
          <a:p>
            <a:pPr lvl="1">
              <a:spcBef>
                <a:spcPct val="35000"/>
              </a:spcBef>
            </a:pPr>
            <a:r>
              <a:rPr lang="en-US" altLang="en-US" dirty="0"/>
              <a:t>Determine the position to best protect the patient.</a:t>
            </a:r>
          </a:p>
          <a:p>
            <a:pPr lvl="1">
              <a:spcBef>
                <a:spcPct val="35000"/>
              </a:spcBef>
            </a:pPr>
            <a:r>
              <a:rPr lang="en-US" altLang="en-US" dirty="0"/>
              <a:t>Determine how you will move the patient to the backboard and then the stretcher.</a:t>
            </a:r>
          </a:p>
          <a:p>
            <a:pPr lvl="1">
              <a:spcBef>
                <a:spcPct val="35000"/>
              </a:spcBef>
            </a:pPr>
            <a:r>
              <a:rPr lang="en-US" altLang="en-US" dirty="0"/>
              <a:t>Determine the extent of the injuries.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9234" name="Rectangle 2"/>
          <p:cNvSpPr>
            <a:spLocks noGrp="1" noChangeArrowheads="1"/>
          </p:cNvSpPr>
          <p:nvPr>
            <p:ph type="title"/>
          </p:nvPr>
        </p:nvSpPr>
        <p:spPr/>
        <p:txBody>
          <a:bodyPr/>
          <a:lstStyle/>
          <a:p>
            <a:pPr>
              <a:lnSpc>
                <a:spcPct val="85000"/>
              </a:lnSpc>
              <a:defRPr/>
            </a:pPr>
            <a:r>
              <a:rPr lang="en-US" dirty="0">
                <a:cs typeface="+mj-cs"/>
              </a:rPr>
              <a:t>Removal of the Patient </a:t>
            </a:r>
            <a:r>
              <a:rPr lang="en-US" sz="2000" b="0" dirty="0">
                <a:cs typeface="+mj-cs"/>
              </a:rPr>
              <a:t>(4 of 4)</a:t>
            </a:r>
          </a:p>
        </p:txBody>
      </p:sp>
      <p:sp>
        <p:nvSpPr>
          <p:cNvPr id="50179" name="Rectangle 3"/>
          <p:cNvSpPr>
            <a:spLocks noGrp="1" noChangeArrowheads="1"/>
          </p:cNvSpPr>
          <p:nvPr>
            <p:ph type="body" idx="1"/>
          </p:nvPr>
        </p:nvSpPr>
        <p:spPr/>
        <p:txBody>
          <a:bodyPr rIns="228600"/>
          <a:lstStyle/>
          <a:p>
            <a:pPr>
              <a:spcBef>
                <a:spcPct val="35000"/>
              </a:spcBef>
            </a:pPr>
            <a:r>
              <a:rPr lang="en-US" altLang="en-US" dirty="0"/>
              <a:t>Your input is essential so that the rescue team plans an extrication that protects the patient from further harm. </a:t>
            </a:r>
          </a:p>
          <a:p>
            <a:pPr>
              <a:spcBef>
                <a:spcPct val="35000"/>
              </a:spcBef>
            </a:pPr>
            <a:r>
              <a:rPr lang="en-US" altLang="en-US" dirty="0"/>
              <a:t>Often you will be placed in the vehicle alongside the patient.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0258" name="Title 1"/>
          <p:cNvSpPr>
            <a:spLocks noGrp="1"/>
          </p:cNvSpPr>
          <p:nvPr>
            <p:ph type="title"/>
          </p:nvPr>
        </p:nvSpPr>
        <p:spPr/>
        <p:txBody>
          <a:bodyPr/>
          <a:lstStyle/>
          <a:p>
            <a:pPr>
              <a:lnSpc>
                <a:spcPct val="85000"/>
              </a:lnSpc>
              <a:defRPr/>
            </a:pPr>
            <a:r>
              <a:rPr lang="en-US" dirty="0">
                <a:cs typeface="+mj-cs"/>
              </a:rPr>
              <a:t>Transfer of the Patient </a:t>
            </a:r>
            <a:r>
              <a:rPr lang="en-US" sz="2000" b="0" dirty="0">
                <a:cs typeface="+mj-cs"/>
              </a:rPr>
              <a:t>(1 of 3)</a:t>
            </a:r>
          </a:p>
        </p:txBody>
      </p:sp>
      <p:sp>
        <p:nvSpPr>
          <p:cNvPr id="51203" name="Content Placeholder 2"/>
          <p:cNvSpPr>
            <a:spLocks noGrp="1"/>
          </p:cNvSpPr>
          <p:nvPr>
            <p:ph type="body" idx="1"/>
          </p:nvPr>
        </p:nvSpPr>
        <p:spPr>
          <a:xfrm>
            <a:off x="925830" y="1490870"/>
            <a:ext cx="9780270" cy="4699047"/>
          </a:xfrm>
        </p:spPr>
        <p:txBody>
          <a:bodyPr rIns="228600"/>
          <a:lstStyle/>
          <a:p>
            <a:pPr>
              <a:spcBef>
                <a:spcPct val="35000"/>
              </a:spcBef>
            </a:pPr>
            <a:r>
              <a:rPr lang="en-US" altLang="en-US" dirty="0"/>
              <a:t>Perform a complete primary assessment once the patient is free.</a:t>
            </a:r>
          </a:p>
          <a:p>
            <a:pPr lvl="1">
              <a:spcBef>
                <a:spcPct val="35000"/>
              </a:spcBef>
            </a:pPr>
            <a:r>
              <a:rPr lang="en-US" altLang="en-US" dirty="0"/>
              <a:t>Make certain that the spine is manually stabilized.</a:t>
            </a:r>
          </a:p>
          <a:p>
            <a:pPr lvl="1">
              <a:spcBef>
                <a:spcPct val="35000"/>
              </a:spcBef>
            </a:pPr>
            <a:r>
              <a:rPr lang="en-US" altLang="en-US" dirty="0"/>
              <a:t>Apply a cervical collar if not already done.</a:t>
            </a:r>
          </a:p>
          <a:p>
            <a:pPr>
              <a:spcBef>
                <a:spcPct val="35000"/>
              </a:spcBef>
            </a:pPr>
            <a:r>
              <a:rPr lang="en-US" altLang="en-US" dirty="0"/>
              <a:t>Move the patient in a series of smooth, slow, controlled steps with designated stops.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82" name="Rectangle 2"/>
          <p:cNvSpPr>
            <a:spLocks noGrp="1" noChangeArrowheads="1"/>
          </p:cNvSpPr>
          <p:nvPr>
            <p:ph type="title"/>
          </p:nvPr>
        </p:nvSpPr>
        <p:spPr/>
        <p:txBody>
          <a:bodyPr/>
          <a:lstStyle/>
          <a:p>
            <a:pPr>
              <a:lnSpc>
                <a:spcPct val="85000"/>
              </a:lnSpc>
              <a:defRPr/>
            </a:pPr>
            <a:r>
              <a:rPr lang="en-US" dirty="0">
                <a:cs typeface="+mj-cs"/>
              </a:rPr>
              <a:t>Transfer of the Patient </a:t>
            </a:r>
            <a:r>
              <a:rPr lang="en-US" sz="2000" b="0" dirty="0">
                <a:cs typeface="+mj-cs"/>
              </a:rPr>
              <a:t>(2 of 3)</a:t>
            </a:r>
          </a:p>
        </p:txBody>
      </p:sp>
      <p:sp>
        <p:nvSpPr>
          <p:cNvPr id="52227" name="Rectangle 3"/>
          <p:cNvSpPr>
            <a:spLocks noGrp="1" noChangeArrowheads="1"/>
          </p:cNvSpPr>
          <p:nvPr>
            <p:ph type="body" idx="1"/>
          </p:nvPr>
        </p:nvSpPr>
        <p:spPr/>
        <p:txBody>
          <a:bodyPr rIns="228600"/>
          <a:lstStyle/>
          <a:p>
            <a:pPr>
              <a:spcBef>
                <a:spcPct val="35000"/>
              </a:spcBef>
            </a:pPr>
            <a:r>
              <a:rPr lang="en-US" altLang="en-US" dirty="0"/>
              <a:t>One person should be in charge.</a:t>
            </a:r>
          </a:p>
          <a:p>
            <a:pPr lvl="1">
              <a:spcBef>
                <a:spcPts val="840"/>
              </a:spcBef>
            </a:pPr>
            <a:r>
              <a:rPr lang="en-US" altLang="en-US" dirty="0"/>
              <a:t>Choose a path that requires the least manipulation.</a:t>
            </a:r>
          </a:p>
          <a:p>
            <a:pPr lvl="1">
              <a:spcBef>
                <a:spcPts val="840"/>
              </a:spcBef>
            </a:pPr>
            <a:r>
              <a:rPr lang="en-US" altLang="en-US" dirty="0"/>
              <a:t>Ensure that everyone understands the steps and is ready.</a:t>
            </a:r>
          </a:p>
          <a:p>
            <a:pPr lvl="1">
              <a:spcBef>
                <a:spcPts val="840"/>
              </a:spcBef>
            </a:pPr>
            <a:r>
              <a:rPr lang="en-US" altLang="en-US" dirty="0"/>
              <a:t>Move only on the team leader’s command.</a:t>
            </a:r>
          </a:p>
          <a:p>
            <a:pPr lvl="1">
              <a:spcBef>
                <a:spcPts val="840"/>
              </a:spcBef>
            </a:pPr>
            <a:r>
              <a:rPr lang="en-US" altLang="en-US" dirty="0"/>
              <a:t>Move the patient as a unit.</a:t>
            </a:r>
          </a:p>
          <a:p>
            <a:pPr lvl="1">
              <a:spcBef>
                <a:spcPts val="840"/>
              </a:spcBef>
            </a:pPr>
            <a:r>
              <a:rPr lang="en-US" altLang="en-US" dirty="0"/>
              <a:t>Continue to protect the patient from any hazards.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3698" name="Rectangle 2"/>
          <p:cNvSpPr>
            <a:spLocks noGrp="1" noChangeArrowheads="1"/>
          </p:cNvSpPr>
          <p:nvPr>
            <p:ph type="title"/>
          </p:nvPr>
        </p:nvSpPr>
        <p:spPr/>
        <p:txBody>
          <a:bodyPr/>
          <a:lstStyle/>
          <a:p>
            <a:pPr>
              <a:lnSpc>
                <a:spcPct val="85000"/>
              </a:lnSpc>
              <a:defRPr/>
            </a:pPr>
            <a:r>
              <a:rPr lang="en-US" dirty="0">
                <a:cs typeface="+mj-cs"/>
              </a:rPr>
              <a:t>Transfer of the Patient </a:t>
            </a:r>
            <a:r>
              <a:rPr lang="en-US" sz="2000" b="0" dirty="0">
                <a:cs typeface="+mj-cs"/>
              </a:rPr>
              <a:t>(3 of 3)</a:t>
            </a:r>
          </a:p>
        </p:txBody>
      </p:sp>
      <p:sp>
        <p:nvSpPr>
          <p:cNvPr id="2" name="Rectangle 1"/>
          <p:cNvSpPr/>
          <p:nvPr/>
        </p:nvSpPr>
        <p:spPr>
          <a:xfrm>
            <a:off x="3417836" y="5245164"/>
            <a:ext cx="5342116" cy="1200329"/>
          </a:xfrm>
          <a:prstGeom prst="rect">
            <a:avLst/>
          </a:prstGeom>
        </p:spPr>
        <p:txBody>
          <a:bodyPr wrap="square">
            <a:spAutoFit/>
          </a:bodyPr>
          <a:lstStyle/>
          <a:p>
            <a:r>
              <a:rPr lang="en-US" b="1" dirty="0"/>
              <a:t>FIGURE 39-10 </a:t>
            </a:r>
            <a:r>
              <a:rPr lang="en-US" dirty="0"/>
              <a:t>Once the patient has been accessed,</a:t>
            </a:r>
          </a:p>
          <a:p>
            <a:r>
              <a:rPr lang="en-US" dirty="0"/>
              <a:t>rapidly assess the patient and make sure that the spine is manually stabilized. Apply a cervical collar if this was not previously done.</a:t>
            </a:r>
          </a:p>
        </p:txBody>
      </p:sp>
      <p:sp>
        <p:nvSpPr>
          <p:cNvPr id="3" name="Rectangle 2"/>
          <p:cNvSpPr/>
          <p:nvPr/>
        </p:nvSpPr>
        <p:spPr>
          <a:xfrm>
            <a:off x="3422259" y="6444734"/>
            <a:ext cx="1237839"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Keith D. </a:t>
            </a:r>
            <a:r>
              <a:rPr lang="en-US" sz="1000" dirty="0" err="1">
                <a:latin typeface="Arial" panose="020B0604020202020204" pitchFamily="34" charset="0"/>
                <a:cs typeface="Arial" panose="020B0604020202020204" pitchFamily="34" charset="0"/>
              </a:rPr>
              <a:t>Cullom</a:t>
            </a:r>
            <a:r>
              <a:rPr lang="en-US" sz="1000" dirty="0">
                <a:latin typeface="Arial" panose="020B0604020202020204" pitchFamily="34" charset="0"/>
                <a:cs typeface="Arial" panose="020B0604020202020204" pitchFamily="34" charset="0"/>
              </a:rPr>
              <a:t>.</a:t>
            </a:r>
          </a:p>
        </p:txBody>
      </p:sp>
      <p:pic>
        <p:nvPicPr>
          <p:cNvPr id="7170" name="Picture 2" descr="A photo shows a patient with a band around her neck. Three firefighters are taking care of her.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7836" y="1548336"/>
            <a:ext cx="5342116" cy="36948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2306" name="Title 1"/>
          <p:cNvSpPr>
            <a:spLocks noGrp="1"/>
          </p:cNvSpPr>
          <p:nvPr>
            <p:ph type="title"/>
          </p:nvPr>
        </p:nvSpPr>
        <p:spPr/>
        <p:txBody>
          <a:bodyPr/>
          <a:lstStyle/>
          <a:p>
            <a:pPr>
              <a:lnSpc>
                <a:spcPct val="85000"/>
              </a:lnSpc>
              <a:defRPr/>
            </a:pPr>
            <a:r>
              <a:rPr lang="en-US" dirty="0">
                <a:cs typeface="+mj-cs"/>
              </a:rPr>
              <a:t>Termination</a:t>
            </a:r>
          </a:p>
        </p:txBody>
      </p:sp>
      <p:sp>
        <p:nvSpPr>
          <p:cNvPr id="54275" name="Content Placeholder 2"/>
          <p:cNvSpPr>
            <a:spLocks noGrp="1"/>
          </p:cNvSpPr>
          <p:nvPr>
            <p:ph type="body" idx="1"/>
          </p:nvPr>
        </p:nvSpPr>
        <p:spPr/>
        <p:txBody>
          <a:bodyPr rIns="228600"/>
          <a:lstStyle/>
          <a:p>
            <a:pPr>
              <a:spcBef>
                <a:spcPct val="35000"/>
              </a:spcBef>
            </a:pPr>
            <a:r>
              <a:rPr lang="en-US" altLang="en-US" dirty="0"/>
              <a:t>Termination involves returning emergency units to service.</a:t>
            </a:r>
          </a:p>
          <a:p>
            <a:pPr lvl="1">
              <a:spcBef>
                <a:spcPct val="35000"/>
              </a:spcBef>
            </a:pPr>
            <a:r>
              <a:rPr lang="en-US" altLang="en-US" dirty="0"/>
              <a:t>All equipment used on the scene must be checked.</a:t>
            </a:r>
          </a:p>
          <a:p>
            <a:pPr lvl="1">
              <a:spcBef>
                <a:spcPct val="35000"/>
              </a:spcBef>
            </a:pPr>
            <a:r>
              <a:rPr lang="en-US" altLang="en-US" dirty="0"/>
              <a:t>Check and clean the ambulance, replacing used supplies.</a:t>
            </a:r>
          </a:p>
          <a:p>
            <a:pPr lvl="1">
              <a:spcBef>
                <a:spcPct val="35000"/>
              </a:spcBef>
            </a:pPr>
            <a:r>
              <a:rPr lang="en-US" altLang="en-US" dirty="0"/>
              <a:t>Complete all necessary reports.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type="body" idx="1"/>
          </p:nvPr>
        </p:nvSpPr>
        <p:spPr/>
        <p:txBody>
          <a:bodyPr rIns="228600"/>
          <a:lstStyle/>
          <a:p>
            <a:pPr>
              <a:spcBef>
                <a:spcPct val="35000"/>
              </a:spcBef>
            </a:pPr>
            <a:r>
              <a:rPr lang="en-US" altLang="en-US" dirty="0"/>
              <a:t>Can become hazards after a collision</a:t>
            </a:r>
          </a:p>
          <a:p>
            <a:pPr lvl="1">
              <a:spcBef>
                <a:spcPct val="35000"/>
              </a:spcBef>
            </a:pPr>
            <a:r>
              <a:rPr lang="en-US" altLang="en-US" dirty="0"/>
              <a:t>Shock-absorbing bumpers may be </a:t>
            </a:r>
            <a:r>
              <a:rPr lang="ja-JP" altLang="en-US" dirty="0"/>
              <a:t>“</a:t>
            </a:r>
            <a:r>
              <a:rPr lang="en-US" altLang="ja-JP" dirty="0"/>
              <a:t>loaded</a:t>
            </a:r>
            <a:r>
              <a:rPr lang="ja-JP" altLang="en-US" dirty="0"/>
              <a:t>”</a:t>
            </a:r>
            <a:r>
              <a:rPr lang="en-US" altLang="ja-JP" dirty="0"/>
              <a:t> and can release and injure you.</a:t>
            </a:r>
          </a:p>
          <a:p>
            <a:pPr lvl="1">
              <a:spcBef>
                <a:spcPct val="35000"/>
              </a:spcBef>
            </a:pPr>
            <a:r>
              <a:rPr lang="en-US" altLang="en-US" dirty="0"/>
              <a:t>Approach vehicles from the side. </a:t>
            </a:r>
            <a:endParaRPr lang="en-US" altLang="ja-JP" dirty="0"/>
          </a:p>
          <a:p>
            <a:pPr lvl="1">
              <a:spcBef>
                <a:spcPct val="35000"/>
              </a:spcBef>
            </a:pPr>
            <a:r>
              <a:rPr lang="en-US" altLang="en-US" dirty="0"/>
              <a:t>Manufacturers are required to install airbags in all new cars.</a:t>
            </a:r>
          </a:p>
          <a:p>
            <a:pPr lvl="1">
              <a:spcBef>
                <a:spcPct val="35000"/>
              </a:spcBef>
            </a:pPr>
            <a:r>
              <a:rPr lang="en-US" altLang="en-US" dirty="0"/>
              <a:t>Airbags fill with a nonharmful gas on impact and quickly deflate.</a:t>
            </a:r>
          </a:p>
          <a:p>
            <a:pPr lvl="1">
              <a:spcBef>
                <a:spcPct val="35000"/>
              </a:spcBef>
            </a:pPr>
            <a:endParaRPr lang="en-US" altLang="en-US" dirty="0"/>
          </a:p>
        </p:txBody>
      </p:sp>
      <p:sp>
        <p:nvSpPr>
          <p:cNvPr id="2" name="Title 1"/>
          <p:cNvSpPr>
            <a:spLocks noGrp="1"/>
          </p:cNvSpPr>
          <p:nvPr>
            <p:ph type="title"/>
          </p:nvPr>
        </p:nvSpPr>
        <p:spPr/>
        <p:txBody>
          <a:bodyPr/>
          <a:lstStyle/>
          <a:p>
            <a:r>
              <a:rPr lang="en-US" dirty="0"/>
              <a:t>Vehicle Safety Systems </a:t>
            </a:r>
            <a:r>
              <a:rPr lang="en-US" sz="2000" b="0" dirty="0"/>
              <a:t>(1 of 3)</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3330" name="Title 1"/>
          <p:cNvSpPr>
            <a:spLocks noGrp="1"/>
          </p:cNvSpPr>
          <p:nvPr>
            <p:ph type="title"/>
          </p:nvPr>
        </p:nvSpPr>
        <p:spPr/>
        <p:txBody>
          <a:bodyPr/>
          <a:lstStyle/>
          <a:p>
            <a:pPr>
              <a:lnSpc>
                <a:spcPct val="85000"/>
              </a:lnSpc>
              <a:defRPr/>
            </a:pPr>
            <a:r>
              <a:rPr lang="en-US" dirty="0">
                <a:cs typeface="+mj-cs"/>
              </a:rPr>
              <a:t>Specialized Rescue Situations </a:t>
            </a:r>
            <a:r>
              <a:rPr lang="en-US" sz="2000" b="0" dirty="0">
                <a:cs typeface="+mj-cs"/>
              </a:rPr>
              <a:t>(1 of 3)</a:t>
            </a:r>
          </a:p>
        </p:txBody>
      </p:sp>
      <p:sp>
        <p:nvSpPr>
          <p:cNvPr id="55299" name="Content Placeholder 2"/>
          <p:cNvSpPr>
            <a:spLocks noGrp="1"/>
          </p:cNvSpPr>
          <p:nvPr>
            <p:ph type="body" idx="1"/>
          </p:nvPr>
        </p:nvSpPr>
        <p:spPr/>
        <p:txBody>
          <a:bodyPr rIns="228600"/>
          <a:lstStyle/>
          <a:p>
            <a:pPr>
              <a:spcBef>
                <a:spcPct val="35000"/>
              </a:spcBef>
            </a:pPr>
            <a:r>
              <a:rPr lang="en-US" altLang="en-US" dirty="0"/>
              <a:t>Sometimes a patient can be reached only by special teams.</a:t>
            </a:r>
          </a:p>
          <a:p>
            <a:pPr>
              <a:spcBef>
                <a:spcPct val="35000"/>
              </a:spcBef>
            </a:pPr>
            <a:r>
              <a:rPr lang="en-US" altLang="en-US" dirty="0"/>
              <a:t>Specialized team skills include:</a:t>
            </a:r>
          </a:p>
          <a:p>
            <a:pPr lvl="1">
              <a:spcBef>
                <a:spcPct val="35000"/>
              </a:spcBef>
            </a:pPr>
            <a:r>
              <a:rPr lang="en-US" altLang="en-US" dirty="0"/>
              <a:t>Cave rescue</a:t>
            </a:r>
          </a:p>
          <a:p>
            <a:pPr lvl="1">
              <a:spcBef>
                <a:spcPct val="35000"/>
              </a:spcBef>
            </a:pPr>
            <a:r>
              <a:rPr lang="en-US" altLang="en-US" dirty="0"/>
              <a:t>Confined space rescue</a:t>
            </a:r>
          </a:p>
          <a:p>
            <a:pPr lvl="1">
              <a:spcBef>
                <a:spcPct val="35000"/>
              </a:spcBef>
            </a:pPr>
            <a:r>
              <a:rPr lang="en-US" altLang="en-US" dirty="0"/>
              <a:t>Cross-field and trail rescue (park rangers)</a:t>
            </a:r>
          </a:p>
          <a:p>
            <a:pPr lvl="1">
              <a:spcBef>
                <a:spcPct val="35000"/>
              </a:spcBef>
            </a:pPr>
            <a:r>
              <a:rPr lang="en-US" altLang="en-US" dirty="0"/>
              <a:t>Dive rescue</a:t>
            </a:r>
          </a:p>
          <a:p>
            <a:pPr lvl="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4354" name="Rectangle 2"/>
          <p:cNvSpPr>
            <a:spLocks noGrp="1" noChangeArrowheads="1"/>
          </p:cNvSpPr>
          <p:nvPr>
            <p:ph type="title"/>
          </p:nvPr>
        </p:nvSpPr>
        <p:spPr/>
        <p:txBody>
          <a:bodyPr/>
          <a:lstStyle/>
          <a:p>
            <a:pPr>
              <a:lnSpc>
                <a:spcPct val="85000"/>
              </a:lnSpc>
              <a:defRPr/>
            </a:pPr>
            <a:r>
              <a:rPr lang="en-US" dirty="0">
                <a:cs typeface="+mj-cs"/>
              </a:rPr>
              <a:t>Specialized Rescue Situations </a:t>
            </a:r>
            <a:r>
              <a:rPr lang="en-US" sz="2000" b="0" dirty="0">
                <a:cs typeface="+mj-cs"/>
              </a:rPr>
              <a:t>(2 of 3)</a:t>
            </a:r>
          </a:p>
        </p:txBody>
      </p:sp>
      <p:sp>
        <p:nvSpPr>
          <p:cNvPr id="56323" name="Rectangle 3"/>
          <p:cNvSpPr>
            <a:spLocks noGrp="1" noChangeArrowheads="1"/>
          </p:cNvSpPr>
          <p:nvPr>
            <p:ph type="body" idx="1"/>
          </p:nvPr>
        </p:nvSpPr>
        <p:spPr/>
        <p:txBody>
          <a:bodyPr rIns="228600"/>
          <a:lstStyle/>
          <a:p>
            <a:pPr>
              <a:spcBef>
                <a:spcPct val="35000"/>
              </a:spcBef>
            </a:pPr>
            <a:r>
              <a:rPr lang="en-US" altLang="en-US" dirty="0"/>
              <a:t>Specialized team skills include: (</a:t>
            </a:r>
            <a:r>
              <a:rPr lang="en-US" altLang="en-US" dirty="0" err="1"/>
              <a:t>cont</a:t>
            </a:r>
            <a:r>
              <a:rPr lang="ja-JP" altLang="en-US" dirty="0"/>
              <a:t>’</a:t>
            </a:r>
            <a:r>
              <a:rPr lang="en-US" altLang="ja-JP" dirty="0"/>
              <a:t>d)</a:t>
            </a:r>
          </a:p>
          <a:p>
            <a:pPr lvl="1">
              <a:spcBef>
                <a:spcPct val="35000"/>
              </a:spcBef>
            </a:pPr>
            <a:r>
              <a:rPr lang="en-US" altLang="en-US" dirty="0"/>
              <a:t>Missing person search and rescue</a:t>
            </a:r>
          </a:p>
          <a:p>
            <a:pPr lvl="1">
              <a:spcBef>
                <a:spcPct val="35000"/>
              </a:spcBef>
            </a:pPr>
            <a:r>
              <a:rPr lang="en-US" altLang="en-US" dirty="0"/>
              <a:t>Mine rescue</a:t>
            </a:r>
          </a:p>
          <a:p>
            <a:pPr lvl="1">
              <a:spcBef>
                <a:spcPct val="35000"/>
              </a:spcBef>
            </a:pPr>
            <a:r>
              <a:rPr lang="en-US" altLang="en-US" dirty="0"/>
              <a:t>Mountain-, rock-, and ice-climbing rescue</a:t>
            </a:r>
          </a:p>
          <a:p>
            <a:pPr lvl="1">
              <a:spcBef>
                <a:spcPct val="35000"/>
              </a:spcBef>
            </a:pPr>
            <a:r>
              <a:rPr lang="en-US" altLang="en-US" dirty="0"/>
              <a:t>Ski slope and cross-country or trail snow rescue</a:t>
            </a:r>
          </a:p>
          <a:p>
            <a:pPr lvl="1">
              <a:spcBef>
                <a:spcPct val="35000"/>
              </a:spcBef>
            </a:pPr>
            <a:r>
              <a:rPr lang="en-US" altLang="en-US" dirty="0"/>
              <a:t>Structural collapse rescue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5378" name="Rectangle 2"/>
          <p:cNvSpPr>
            <a:spLocks noGrp="1" noChangeArrowheads="1"/>
          </p:cNvSpPr>
          <p:nvPr>
            <p:ph type="title"/>
          </p:nvPr>
        </p:nvSpPr>
        <p:spPr/>
        <p:txBody>
          <a:bodyPr/>
          <a:lstStyle/>
          <a:p>
            <a:pPr>
              <a:lnSpc>
                <a:spcPct val="85000"/>
              </a:lnSpc>
              <a:defRPr/>
            </a:pPr>
            <a:r>
              <a:rPr lang="en-US" dirty="0">
                <a:cs typeface="+mj-cs"/>
              </a:rPr>
              <a:t>Specialized Rescue Situations </a:t>
            </a:r>
            <a:r>
              <a:rPr lang="en-US" sz="2000" b="0" dirty="0">
                <a:cs typeface="+mj-cs"/>
              </a:rPr>
              <a:t>(3 of 3)</a:t>
            </a:r>
          </a:p>
        </p:txBody>
      </p:sp>
      <p:sp>
        <p:nvSpPr>
          <p:cNvPr id="57347" name="Rectangle 3"/>
          <p:cNvSpPr>
            <a:spLocks noGrp="1" noChangeArrowheads="1"/>
          </p:cNvSpPr>
          <p:nvPr>
            <p:ph type="body" idx="1"/>
          </p:nvPr>
        </p:nvSpPr>
        <p:spPr/>
        <p:txBody>
          <a:bodyPr rIns="228600"/>
          <a:lstStyle/>
          <a:p>
            <a:pPr>
              <a:spcBef>
                <a:spcPct val="35000"/>
              </a:spcBef>
            </a:pPr>
            <a:r>
              <a:rPr lang="en-US" altLang="en-US" dirty="0"/>
              <a:t>Specialized team skills include: (</a:t>
            </a:r>
            <a:r>
              <a:rPr lang="en-US" altLang="en-US" dirty="0" err="1"/>
              <a:t>cont</a:t>
            </a:r>
            <a:r>
              <a:rPr lang="ja-JP" altLang="en-US" dirty="0"/>
              <a:t>’</a:t>
            </a:r>
            <a:r>
              <a:rPr lang="en-US" altLang="ja-JP" dirty="0"/>
              <a:t>d)</a:t>
            </a:r>
          </a:p>
          <a:p>
            <a:pPr lvl="1">
              <a:spcBef>
                <a:spcPct val="35000"/>
              </a:spcBef>
            </a:pPr>
            <a:r>
              <a:rPr lang="en-US" altLang="en-US" dirty="0"/>
              <a:t>Special weapons and tactics (SWAT) team </a:t>
            </a:r>
          </a:p>
          <a:p>
            <a:pPr lvl="1">
              <a:spcBef>
                <a:spcPct val="35000"/>
              </a:spcBef>
            </a:pPr>
            <a:r>
              <a:rPr lang="en-US" altLang="en-US" dirty="0"/>
              <a:t>Technical rope rescue (low- and high-angle rescue)</a:t>
            </a:r>
          </a:p>
          <a:p>
            <a:pPr lvl="1">
              <a:spcBef>
                <a:spcPct val="35000"/>
              </a:spcBef>
            </a:pPr>
            <a:r>
              <a:rPr lang="en-US" altLang="en-US" dirty="0"/>
              <a:t>Trench rescue</a:t>
            </a:r>
          </a:p>
          <a:p>
            <a:pPr lvl="1">
              <a:spcBef>
                <a:spcPct val="35000"/>
              </a:spcBef>
            </a:pPr>
            <a:r>
              <a:rPr lang="en-US" altLang="en-US" dirty="0"/>
              <a:t>Water and small craft rescue</a:t>
            </a:r>
          </a:p>
          <a:p>
            <a:pPr lvl="1">
              <a:spcBef>
                <a:spcPct val="35000"/>
              </a:spcBef>
            </a:pPr>
            <a:r>
              <a:rPr lang="en-US" altLang="en-US" dirty="0"/>
              <a:t>White water rescue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6402" name="Title 1"/>
          <p:cNvSpPr>
            <a:spLocks noGrp="1"/>
          </p:cNvSpPr>
          <p:nvPr>
            <p:ph type="title"/>
          </p:nvPr>
        </p:nvSpPr>
        <p:spPr/>
        <p:txBody>
          <a:bodyPr/>
          <a:lstStyle/>
          <a:p>
            <a:pPr>
              <a:lnSpc>
                <a:spcPct val="85000"/>
              </a:lnSpc>
              <a:defRPr/>
            </a:pPr>
            <a:r>
              <a:rPr lang="en-US" dirty="0">
                <a:cs typeface="+mj-cs"/>
              </a:rPr>
              <a:t>Technical Rescue Situations </a:t>
            </a:r>
            <a:r>
              <a:rPr lang="en-US" sz="2000" b="0" dirty="0">
                <a:cs typeface="+mj-cs"/>
              </a:rPr>
              <a:t>(1 of 3)</a:t>
            </a:r>
          </a:p>
        </p:txBody>
      </p:sp>
      <p:sp>
        <p:nvSpPr>
          <p:cNvPr id="55299" name="Content Placeholder 2"/>
          <p:cNvSpPr>
            <a:spLocks noGrp="1"/>
          </p:cNvSpPr>
          <p:nvPr>
            <p:ph type="body" idx="1"/>
          </p:nvPr>
        </p:nvSpPr>
        <p:spPr/>
        <p:txBody>
          <a:bodyPr rIns="228600"/>
          <a:lstStyle/>
          <a:p>
            <a:pPr>
              <a:spcBef>
                <a:spcPct val="35000"/>
              </a:spcBef>
              <a:defRPr/>
            </a:pPr>
            <a:r>
              <a:rPr lang="en-US" dirty="0"/>
              <a:t>Personnel need special technical skills and equipment.</a:t>
            </a:r>
          </a:p>
          <a:p>
            <a:pPr lvl="1">
              <a:spcBef>
                <a:spcPct val="35000"/>
              </a:spcBef>
              <a:defRPr/>
            </a:pPr>
            <a:r>
              <a:rPr lang="en-US" dirty="0"/>
              <a:t>Not safe to include untrained personnel</a:t>
            </a:r>
          </a:p>
          <a:p>
            <a:pPr>
              <a:spcBef>
                <a:spcPct val="35000"/>
              </a:spcBef>
              <a:defRPr/>
            </a:pPr>
            <a:r>
              <a:rPr lang="en-US" dirty="0"/>
              <a:t>A rescue group is trained and on call for certain types of technical rescues.</a:t>
            </a:r>
          </a:p>
          <a:p>
            <a:pPr lvl="1">
              <a:spcBef>
                <a:spcPct val="35000"/>
              </a:spcBef>
              <a:defRPr/>
            </a:pPr>
            <a:r>
              <a:rPr lang="en-US" dirty="0"/>
              <a:t>Made up of individuals from one or more departments</a:t>
            </a:r>
          </a:p>
          <a:p>
            <a:pPr lvl="1">
              <a:spcBef>
                <a:spcPct val="35000"/>
              </a:spcBef>
              <a:defRPr/>
            </a:pPr>
            <a:r>
              <a:rPr lang="en-US" dirty="0"/>
              <a:t>Many members are also trained as EMTs.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7426" name="Title 1"/>
          <p:cNvSpPr>
            <a:spLocks noGrp="1"/>
          </p:cNvSpPr>
          <p:nvPr>
            <p:ph type="title"/>
          </p:nvPr>
        </p:nvSpPr>
        <p:spPr/>
        <p:txBody>
          <a:bodyPr/>
          <a:lstStyle/>
          <a:p>
            <a:pPr>
              <a:lnSpc>
                <a:spcPct val="85000"/>
              </a:lnSpc>
              <a:defRPr/>
            </a:pPr>
            <a:r>
              <a:rPr lang="en-US" dirty="0">
                <a:cs typeface="+mj-cs"/>
              </a:rPr>
              <a:t>Technical Rescue Situations </a:t>
            </a:r>
            <a:r>
              <a:rPr lang="en-US" sz="2000" b="0" dirty="0">
                <a:cs typeface="+mj-cs"/>
              </a:rPr>
              <a:t>(2 of 3)</a:t>
            </a:r>
          </a:p>
        </p:txBody>
      </p:sp>
      <p:sp>
        <p:nvSpPr>
          <p:cNvPr id="59395" name="Content Placeholder 2"/>
          <p:cNvSpPr>
            <a:spLocks noGrp="1"/>
          </p:cNvSpPr>
          <p:nvPr>
            <p:ph type="body" idx="1"/>
          </p:nvPr>
        </p:nvSpPr>
        <p:spPr/>
        <p:txBody>
          <a:bodyPr rIns="228600"/>
          <a:lstStyle/>
          <a:p>
            <a:pPr>
              <a:spcBef>
                <a:spcPct val="35000"/>
              </a:spcBef>
            </a:pPr>
            <a:r>
              <a:rPr lang="en-US" altLang="en-US" dirty="0"/>
              <a:t>Check with the incident commander to see if the technical rescue group has been summoned.</a:t>
            </a:r>
          </a:p>
          <a:p>
            <a:pPr lvl="1">
              <a:spcBef>
                <a:spcPct val="35000"/>
              </a:spcBef>
            </a:pPr>
            <a:r>
              <a:rPr lang="en-US" altLang="en-US" dirty="0"/>
              <a:t>The incident commander has overall command of the scene in the field.</a:t>
            </a:r>
          </a:p>
          <a:p>
            <a:pPr lvl="1">
              <a:spcBef>
                <a:spcPct val="35000"/>
              </a:spcBef>
            </a:pPr>
            <a:r>
              <a:rPr lang="en-US" altLang="en-US" dirty="0"/>
              <a:t>One member must clearly be in charge.</a:t>
            </a:r>
          </a:p>
          <a:p>
            <a:pPr lvl="1">
              <a:spcBef>
                <a:spcPct val="35000"/>
              </a:spcBef>
            </a:pPr>
            <a:r>
              <a:rPr lang="en-US" altLang="en-US" dirty="0"/>
              <a:t>A lack of identifiable leadership hinders rescue efforts.</a:t>
            </a:r>
          </a:p>
          <a:p>
            <a:pPr lvl="1">
              <a:spcBef>
                <a:spcPct val="35000"/>
              </a:spcBef>
            </a:pPr>
            <a:r>
              <a:rPr lang="en-US" altLang="en-US" dirty="0"/>
              <a:t>If no incident commander is present, follow local guidelines.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8450" name="Rectangle 2"/>
          <p:cNvSpPr>
            <a:spLocks noGrp="1" noChangeArrowheads="1"/>
          </p:cNvSpPr>
          <p:nvPr>
            <p:ph type="title"/>
          </p:nvPr>
        </p:nvSpPr>
        <p:spPr/>
        <p:txBody>
          <a:bodyPr/>
          <a:lstStyle/>
          <a:p>
            <a:pPr>
              <a:lnSpc>
                <a:spcPct val="85000"/>
              </a:lnSpc>
              <a:defRPr/>
            </a:pPr>
            <a:r>
              <a:rPr lang="en-US" dirty="0">
                <a:cs typeface="+mj-cs"/>
              </a:rPr>
              <a:t>Technical Rescue Situations </a:t>
            </a:r>
            <a:r>
              <a:rPr lang="en-US" sz="2000" b="0" dirty="0">
                <a:cs typeface="+mj-cs"/>
              </a:rPr>
              <a:t>(3 of 3)</a:t>
            </a:r>
          </a:p>
        </p:txBody>
      </p:sp>
      <p:sp>
        <p:nvSpPr>
          <p:cNvPr id="60419" name="Rectangle 3"/>
          <p:cNvSpPr>
            <a:spLocks noGrp="1" noChangeArrowheads="1"/>
          </p:cNvSpPr>
          <p:nvPr>
            <p:ph type="body" idx="1"/>
          </p:nvPr>
        </p:nvSpPr>
        <p:spPr/>
        <p:txBody>
          <a:bodyPr rIns="228600"/>
          <a:lstStyle/>
          <a:p>
            <a:pPr>
              <a:spcBef>
                <a:spcPts val="840"/>
              </a:spcBef>
            </a:pPr>
            <a:r>
              <a:rPr lang="en-US" altLang="en-US" dirty="0"/>
              <a:t>When you arrive, you will be directed or led to the staging area.</a:t>
            </a:r>
          </a:p>
          <a:p>
            <a:pPr lvl="1">
              <a:spcBef>
                <a:spcPts val="840"/>
              </a:spcBef>
            </a:pPr>
            <a:r>
              <a:rPr lang="en-US" altLang="en-US" dirty="0"/>
              <a:t>Take a long backboard and/or a basket stretcher, jump kits, and other equipment.</a:t>
            </a:r>
          </a:p>
          <a:p>
            <a:pPr lvl="1">
              <a:spcBef>
                <a:spcPts val="840"/>
              </a:spcBef>
            </a:pPr>
            <a:r>
              <a:rPr lang="en-US" altLang="en-US" dirty="0"/>
              <a:t>Set up your equipment at the staging area.</a:t>
            </a:r>
          </a:p>
          <a:p>
            <a:pPr lvl="1">
              <a:spcBef>
                <a:spcPts val="840"/>
              </a:spcBef>
            </a:pPr>
            <a:r>
              <a:rPr lang="en-US" altLang="en-US" dirty="0"/>
              <a:t>Perform a primary assessment as soon as the rescue team brings the patient to you.</a:t>
            </a:r>
          </a:p>
          <a:p>
            <a:pPr lvl="1">
              <a:spcBef>
                <a:spcPts val="840"/>
              </a:spcBef>
            </a:pPr>
            <a:r>
              <a:rPr lang="en-US" altLang="en-US" dirty="0"/>
              <a:t>Packaging and carrying the patient back to the ambulance requires a joint effort.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9474" name="Rectangle 2"/>
          <p:cNvSpPr>
            <a:spLocks noGrp="1" noChangeArrowheads="1"/>
          </p:cNvSpPr>
          <p:nvPr>
            <p:ph type="title"/>
          </p:nvPr>
        </p:nvSpPr>
        <p:spPr/>
        <p:txBody>
          <a:bodyPr/>
          <a:lstStyle/>
          <a:p>
            <a:pPr>
              <a:lnSpc>
                <a:spcPct val="85000"/>
              </a:lnSpc>
              <a:defRPr/>
            </a:pPr>
            <a:r>
              <a:rPr lang="en-US" dirty="0">
                <a:cs typeface="+mj-cs"/>
              </a:rPr>
              <a:t>Search and Rescue </a:t>
            </a:r>
            <a:r>
              <a:rPr lang="en-US" sz="2000" b="0" dirty="0">
                <a:cs typeface="+mj-cs"/>
              </a:rPr>
              <a:t>(1 of 3)</a:t>
            </a:r>
          </a:p>
        </p:txBody>
      </p:sp>
      <p:sp>
        <p:nvSpPr>
          <p:cNvPr id="61443" name="Rectangle 3"/>
          <p:cNvSpPr>
            <a:spLocks noGrp="1" noChangeArrowheads="1"/>
          </p:cNvSpPr>
          <p:nvPr>
            <p:ph type="body" idx="1"/>
          </p:nvPr>
        </p:nvSpPr>
        <p:spPr/>
        <p:txBody>
          <a:bodyPr rIns="228600"/>
          <a:lstStyle/>
          <a:p>
            <a:pPr>
              <a:spcBef>
                <a:spcPct val="35000"/>
              </a:spcBef>
            </a:pPr>
            <a:r>
              <a:rPr lang="en-US" altLang="en-US" dirty="0"/>
              <a:t>An ambulance is usually summoned to the command post when a person is lost outdoors and a search effort is initiated.</a:t>
            </a:r>
          </a:p>
          <a:p>
            <a:pPr lvl="1">
              <a:spcBef>
                <a:spcPct val="35000"/>
              </a:spcBef>
            </a:pPr>
            <a:r>
              <a:rPr lang="en-US" altLang="en-US" dirty="0"/>
              <a:t>Your role is to stand by at the command post until the missing person or persons are found.</a:t>
            </a:r>
          </a:p>
          <a:p>
            <a:pPr lvl="1">
              <a:spcBef>
                <a:spcPct val="35000"/>
              </a:spcBef>
            </a:pPr>
            <a:r>
              <a:rPr lang="en-US" altLang="en-US" dirty="0"/>
              <a:t>Once you are briefed on the situation, isolate and prepare the equipment you may need.</a:t>
            </a:r>
          </a:p>
          <a:p>
            <a:pPr lvl="1">
              <a:spcBef>
                <a:spcPct val="35000"/>
              </a:spcBef>
            </a:pPr>
            <a:r>
              <a:rPr lang="en-US" altLang="en-US" dirty="0"/>
              <a:t>Leave the prepared equipment in the back of the ambulance to protect it from the weather</a:t>
            </a:r>
            <a:r>
              <a:rPr lang="en-US" altLang="en-US" dirty="0">
                <a:solidFill>
                  <a:srgbClr val="000000"/>
                </a:solidFill>
              </a:rPr>
              <a:t>.</a:t>
            </a:r>
            <a:r>
              <a:rPr lang="en-US" altLang="en-US" dirty="0">
                <a:solidFill>
                  <a:srgbClr val="FF0000"/>
                </a:solidFill>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0498" name="Rectangle 2"/>
          <p:cNvSpPr>
            <a:spLocks noGrp="1" noChangeArrowheads="1"/>
          </p:cNvSpPr>
          <p:nvPr>
            <p:ph type="title"/>
          </p:nvPr>
        </p:nvSpPr>
        <p:spPr/>
        <p:txBody>
          <a:bodyPr/>
          <a:lstStyle/>
          <a:p>
            <a:pPr>
              <a:lnSpc>
                <a:spcPct val="85000"/>
              </a:lnSpc>
              <a:defRPr/>
            </a:pPr>
            <a:r>
              <a:rPr lang="en-US" dirty="0">
                <a:cs typeface="+mj-cs"/>
              </a:rPr>
              <a:t>Search and Rescue </a:t>
            </a:r>
            <a:r>
              <a:rPr lang="en-US" sz="2000" b="0" dirty="0">
                <a:cs typeface="+mj-cs"/>
              </a:rPr>
              <a:t>(2 of 3)</a:t>
            </a:r>
          </a:p>
        </p:txBody>
      </p:sp>
      <p:sp>
        <p:nvSpPr>
          <p:cNvPr id="62467" name="Rectangle 3"/>
          <p:cNvSpPr>
            <a:spLocks noGrp="1" noChangeArrowheads="1"/>
          </p:cNvSpPr>
          <p:nvPr>
            <p:ph type="body" idx="1"/>
          </p:nvPr>
        </p:nvSpPr>
        <p:spPr>
          <a:xfrm>
            <a:off x="925830" y="1490870"/>
            <a:ext cx="9589770" cy="4699047"/>
          </a:xfrm>
        </p:spPr>
        <p:txBody>
          <a:bodyPr rIns="228600"/>
          <a:lstStyle/>
          <a:p>
            <a:pPr>
              <a:spcBef>
                <a:spcPct val="35000"/>
              </a:spcBef>
            </a:pPr>
            <a:r>
              <a:rPr lang="en-US" altLang="en-US" dirty="0"/>
              <a:t>You may be asked to stay with the family of the lost individual.</a:t>
            </a:r>
          </a:p>
          <a:p>
            <a:pPr lvl="1">
              <a:spcBef>
                <a:spcPct val="35000"/>
              </a:spcBef>
            </a:pPr>
            <a:r>
              <a:rPr lang="en-US" altLang="en-US" dirty="0"/>
              <a:t>Gather medical history and communicate to those in charge.</a:t>
            </a:r>
          </a:p>
          <a:p>
            <a:pPr lvl="1">
              <a:spcBef>
                <a:spcPct val="35000"/>
              </a:spcBef>
            </a:pPr>
            <a:r>
              <a:rPr lang="en-US" altLang="en-US" dirty="0"/>
              <a:t>Only the incident commander should communicate any news or progress to the family.</a:t>
            </a:r>
          </a:p>
          <a:p>
            <a:pPr lvl="1">
              <a:spcBef>
                <a:spcPct val="35000"/>
              </a:spcBef>
            </a:pPr>
            <a:r>
              <a:rPr lang="en-US" altLang="en-US" dirty="0"/>
              <a:t>Set your radio at a discreet volume.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22" name="Rectangle 2"/>
          <p:cNvSpPr>
            <a:spLocks noGrp="1" noChangeArrowheads="1"/>
          </p:cNvSpPr>
          <p:nvPr>
            <p:ph type="title"/>
          </p:nvPr>
        </p:nvSpPr>
        <p:spPr/>
        <p:txBody>
          <a:bodyPr/>
          <a:lstStyle/>
          <a:p>
            <a:pPr>
              <a:lnSpc>
                <a:spcPct val="85000"/>
              </a:lnSpc>
              <a:defRPr/>
            </a:pPr>
            <a:r>
              <a:rPr lang="en-US" dirty="0">
                <a:cs typeface="+mj-cs"/>
              </a:rPr>
              <a:t>Search and Rescue </a:t>
            </a:r>
            <a:r>
              <a:rPr lang="en-US" sz="2000" b="0" dirty="0">
                <a:cs typeface="+mj-cs"/>
              </a:rPr>
              <a:t>(3 of 3)</a:t>
            </a:r>
          </a:p>
        </p:txBody>
      </p:sp>
      <p:sp>
        <p:nvSpPr>
          <p:cNvPr id="63491" name="Rectangle 3"/>
          <p:cNvSpPr>
            <a:spLocks noGrp="1" noChangeArrowheads="1"/>
          </p:cNvSpPr>
          <p:nvPr>
            <p:ph type="body" idx="1"/>
          </p:nvPr>
        </p:nvSpPr>
        <p:spPr/>
        <p:txBody>
          <a:bodyPr rIns="228600"/>
          <a:lstStyle/>
          <a:p>
            <a:pPr>
              <a:spcBef>
                <a:spcPct val="35000"/>
              </a:spcBef>
            </a:pPr>
            <a:r>
              <a:rPr lang="en-US" altLang="en-US" dirty="0"/>
              <a:t>Once the missing person is found, you will be guided by search personnel to the location where you can begin treatment. </a:t>
            </a:r>
          </a:p>
          <a:p>
            <a:pPr lvl="1">
              <a:spcBef>
                <a:spcPct val="35000"/>
              </a:spcBef>
            </a:pPr>
            <a:r>
              <a:rPr lang="en-US" altLang="en-US" dirty="0"/>
              <a:t>You may need to relocate the ambulance or use an all-terrain vehicle.</a:t>
            </a:r>
          </a:p>
          <a:p>
            <a:pPr lvl="1">
              <a:spcBef>
                <a:spcPct val="35000"/>
              </a:spcBef>
            </a:pPr>
            <a:r>
              <a:rPr lang="en-US" altLang="en-US" dirty="0"/>
              <a:t>Ensure that the equipment is evenly distributed among providers.</a:t>
            </a:r>
          </a:p>
          <a:p>
            <a:pPr lvl="1">
              <a:spcBef>
                <a:spcPct val="35000"/>
              </a:spcBef>
            </a:pPr>
            <a:r>
              <a:rPr lang="en-US" altLang="en-US" dirty="0"/>
              <a:t>Ensure a pace is maintained such that all can stay together easily.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2546" name="Rectangle 2"/>
          <p:cNvSpPr>
            <a:spLocks noGrp="1" noChangeArrowheads="1"/>
          </p:cNvSpPr>
          <p:nvPr>
            <p:ph type="title"/>
          </p:nvPr>
        </p:nvSpPr>
        <p:spPr/>
        <p:txBody>
          <a:bodyPr/>
          <a:lstStyle/>
          <a:p>
            <a:pPr>
              <a:lnSpc>
                <a:spcPct val="85000"/>
              </a:lnSpc>
              <a:defRPr/>
            </a:pPr>
            <a:r>
              <a:rPr lang="en-US" dirty="0">
                <a:cs typeface="+mj-cs"/>
              </a:rPr>
              <a:t>Trench Rescue </a:t>
            </a:r>
            <a:r>
              <a:rPr lang="en-US" sz="2000" b="0" dirty="0">
                <a:cs typeface="+mj-cs"/>
              </a:rPr>
              <a:t>(1 of 4)</a:t>
            </a:r>
          </a:p>
        </p:txBody>
      </p:sp>
      <p:sp>
        <p:nvSpPr>
          <p:cNvPr id="64515" name="Rectangle 3"/>
          <p:cNvSpPr>
            <a:spLocks noGrp="1" noChangeArrowheads="1"/>
          </p:cNvSpPr>
          <p:nvPr>
            <p:ph type="body" idx="1"/>
          </p:nvPr>
        </p:nvSpPr>
        <p:spPr/>
        <p:txBody>
          <a:bodyPr rIns="228600"/>
          <a:lstStyle/>
          <a:p>
            <a:pPr>
              <a:spcBef>
                <a:spcPct val="35000"/>
              </a:spcBef>
            </a:pPr>
            <a:r>
              <a:rPr lang="en-US" altLang="en-US" dirty="0"/>
              <a:t>Many cave-ins and trench collapses have poor outcomes for victims.</a:t>
            </a:r>
          </a:p>
          <a:p>
            <a:pPr lvl="1">
              <a:spcBef>
                <a:spcPct val="35000"/>
              </a:spcBef>
            </a:pPr>
            <a:r>
              <a:rPr lang="en-US" altLang="en-US" dirty="0"/>
              <a:t>Collapses usually involve large areas of falling dirt that weigh approximately 100 lb per cubic foot.</a:t>
            </a:r>
          </a:p>
          <a:p>
            <a:pPr lvl="1">
              <a:spcBef>
                <a:spcPct val="35000"/>
              </a:spcBef>
            </a:pPr>
            <a:r>
              <a:rPr lang="en-US" altLang="en-US" dirty="0"/>
              <a:t>Victims cannot fully expand their lungs and may become hypoxic.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p:txBody>
          <a:bodyPr rIns="228600"/>
          <a:lstStyle/>
          <a:p>
            <a:pPr>
              <a:spcBef>
                <a:spcPct val="35000"/>
              </a:spcBef>
            </a:pPr>
            <a:r>
              <a:rPr lang="en-US" altLang="en-US" dirty="0"/>
              <a:t>Airbags are located in the steering wheel and the dash in front of the passenger.</a:t>
            </a:r>
          </a:p>
          <a:p>
            <a:pPr lvl="1">
              <a:spcBef>
                <a:spcPct val="35000"/>
              </a:spcBef>
            </a:pPr>
            <a:r>
              <a:rPr lang="en-US" altLang="en-US" dirty="0"/>
              <a:t>Side-impact airbags may be located in the doors or seats.</a:t>
            </a:r>
          </a:p>
          <a:p>
            <a:pPr lvl="1">
              <a:spcBef>
                <a:spcPct val="35000"/>
              </a:spcBef>
            </a:pPr>
            <a:r>
              <a:rPr lang="en-US" altLang="en-US" dirty="0"/>
              <a:t>Airbags should be deployed and deflated by the time you arrive.</a:t>
            </a:r>
          </a:p>
          <a:p>
            <a:pPr lvl="1">
              <a:spcBef>
                <a:spcPct val="35000"/>
              </a:spcBef>
            </a:pPr>
            <a:r>
              <a:rPr lang="en-US" altLang="en-US" dirty="0" err="1"/>
              <a:t>Nondeployed</a:t>
            </a:r>
            <a:r>
              <a:rPr lang="en-US" altLang="en-US" dirty="0"/>
              <a:t> airbags may spontaneously inflate while you provide patient care.</a:t>
            </a:r>
          </a:p>
          <a:p>
            <a:pPr lvl="1">
              <a:spcBef>
                <a:spcPct val="35000"/>
              </a:spcBef>
            </a:pPr>
            <a:endParaRPr lang="en-US" altLang="en-US" dirty="0"/>
          </a:p>
          <a:p>
            <a:pPr>
              <a:spcBef>
                <a:spcPct val="35000"/>
              </a:spcBef>
            </a:pPr>
            <a:endParaRPr lang="en-US" altLang="en-US" dirty="0"/>
          </a:p>
        </p:txBody>
      </p:sp>
      <p:sp>
        <p:nvSpPr>
          <p:cNvPr id="2" name="Title 1"/>
          <p:cNvSpPr>
            <a:spLocks noGrp="1"/>
          </p:cNvSpPr>
          <p:nvPr>
            <p:ph type="title"/>
          </p:nvPr>
        </p:nvSpPr>
        <p:spPr/>
        <p:txBody>
          <a:bodyPr/>
          <a:lstStyle/>
          <a:p>
            <a:r>
              <a:rPr lang="en-US" dirty="0"/>
              <a:t>Vehicle Safety Systems </a:t>
            </a:r>
            <a:r>
              <a:rPr lang="en-US" sz="2000" b="0" dirty="0"/>
              <a:t>(2 of 3)</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3570" name="Rectangle 2"/>
          <p:cNvSpPr>
            <a:spLocks noGrp="1" noChangeArrowheads="1"/>
          </p:cNvSpPr>
          <p:nvPr>
            <p:ph type="title"/>
          </p:nvPr>
        </p:nvSpPr>
        <p:spPr/>
        <p:txBody>
          <a:bodyPr/>
          <a:lstStyle/>
          <a:p>
            <a:pPr>
              <a:lnSpc>
                <a:spcPct val="85000"/>
              </a:lnSpc>
              <a:defRPr/>
            </a:pPr>
            <a:r>
              <a:rPr lang="en-US" dirty="0">
                <a:cs typeface="+mj-cs"/>
              </a:rPr>
              <a:t>Trench Rescue </a:t>
            </a:r>
            <a:r>
              <a:rPr lang="en-US" sz="2000" b="0" dirty="0">
                <a:cs typeface="+mj-cs"/>
              </a:rPr>
              <a:t>(2 of 4)</a:t>
            </a:r>
          </a:p>
        </p:txBody>
      </p:sp>
      <p:sp>
        <p:nvSpPr>
          <p:cNvPr id="65539" name="Rectangle 3"/>
          <p:cNvSpPr>
            <a:spLocks noGrp="1" noChangeArrowheads="1"/>
          </p:cNvSpPr>
          <p:nvPr>
            <p:ph type="body" idx="1"/>
          </p:nvPr>
        </p:nvSpPr>
        <p:spPr/>
        <p:txBody>
          <a:bodyPr rIns="228600"/>
          <a:lstStyle/>
          <a:p>
            <a:pPr>
              <a:spcBef>
                <a:spcPct val="35000"/>
              </a:spcBef>
            </a:pPr>
            <a:r>
              <a:rPr lang="en-US" altLang="en-US" dirty="0"/>
              <a:t>Risk of secondary collapse is a concern.</a:t>
            </a:r>
          </a:p>
          <a:p>
            <a:pPr lvl="1">
              <a:spcBef>
                <a:spcPct val="35000"/>
              </a:spcBef>
            </a:pPr>
            <a:r>
              <a:rPr lang="en-US" altLang="en-US" dirty="0"/>
              <a:t>Safety measures can reduce the potential for injury.</a:t>
            </a:r>
          </a:p>
          <a:p>
            <a:pPr>
              <a:spcBef>
                <a:spcPct val="35000"/>
              </a:spcBef>
            </a:pPr>
            <a:r>
              <a:rPr lang="en-US" altLang="en-US" dirty="0"/>
              <a:t>Park response vehicles at least 500 feet from the scene.</a:t>
            </a:r>
          </a:p>
          <a:p>
            <a:pPr lvl="1">
              <a:spcBef>
                <a:spcPct val="35000"/>
              </a:spcBef>
            </a:pPr>
            <a:r>
              <a:rPr lang="en-US" altLang="en-US" dirty="0"/>
              <a:t>All vehicles should be turned off.</a:t>
            </a:r>
          </a:p>
          <a:p>
            <a:pPr lvl="1">
              <a:spcBef>
                <a:spcPct val="35000"/>
              </a:spcBef>
            </a:pPr>
            <a:r>
              <a:rPr lang="en-US" altLang="en-US" dirty="0"/>
              <a:t>Road traffic should be diverted from the 500</a:t>
            </a:r>
            <a:r>
              <a:rPr lang="en-US" altLang="en-US" dirty="0">
                <a:ea typeface="MS PGothic" charset="-128"/>
              </a:rPr>
              <a:t>-foot</a:t>
            </a:r>
            <a:r>
              <a:rPr lang="en-US" altLang="en-US" dirty="0"/>
              <a:t> area.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4594" name="Rectangle 2"/>
          <p:cNvSpPr>
            <a:spLocks noGrp="1" noChangeArrowheads="1"/>
          </p:cNvSpPr>
          <p:nvPr>
            <p:ph type="title"/>
          </p:nvPr>
        </p:nvSpPr>
        <p:spPr/>
        <p:txBody>
          <a:bodyPr/>
          <a:lstStyle/>
          <a:p>
            <a:pPr>
              <a:lnSpc>
                <a:spcPct val="85000"/>
              </a:lnSpc>
              <a:defRPr/>
            </a:pPr>
            <a:r>
              <a:rPr lang="en-US" dirty="0">
                <a:cs typeface="+mj-cs"/>
              </a:rPr>
              <a:t>Trench Rescue </a:t>
            </a:r>
            <a:r>
              <a:rPr lang="en-US" sz="2000" b="0" dirty="0">
                <a:cs typeface="+mj-cs"/>
              </a:rPr>
              <a:t>(3 of 4)</a:t>
            </a:r>
          </a:p>
        </p:txBody>
      </p:sp>
      <p:sp>
        <p:nvSpPr>
          <p:cNvPr id="66563" name="Rectangle 3"/>
          <p:cNvSpPr>
            <a:spLocks noGrp="1" noChangeArrowheads="1"/>
          </p:cNvSpPr>
          <p:nvPr>
            <p:ph type="body" idx="1"/>
          </p:nvPr>
        </p:nvSpPr>
        <p:spPr/>
        <p:txBody>
          <a:bodyPr rIns="228600"/>
          <a:lstStyle/>
          <a:p>
            <a:pPr>
              <a:spcBef>
                <a:spcPct val="35000"/>
              </a:spcBef>
            </a:pPr>
            <a:r>
              <a:rPr lang="en-US" altLang="en-US" dirty="0"/>
              <a:t>Other hazards include downed electrical wires and broken glass or water lines.</a:t>
            </a:r>
          </a:p>
          <a:p>
            <a:pPr lvl="1">
              <a:spcBef>
                <a:spcPct val="35000"/>
              </a:spcBef>
            </a:pPr>
            <a:r>
              <a:rPr lang="en-US" altLang="en-US" dirty="0"/>
              <a:t>Construction equipment may be unstable and could fall into the cave-in or trench.</a:t>
            </a:r>
          </a:p>
          <a:p>
            <a:pPr>
              <a:spcBef>
                <a:spcPct val="35000"/>
              </a:spcBef>
            </a:pPr>
            <a:r>
              <a:rPr lang="en-US" altLang="en-US" dirty="0"/>
              <a:t>Witnesses to the incident should be identified.</a:t>
            </a:r>
          </a:p>
          <a:p>
            <a:pPr lvl="1">
              <a:spcBef>
                <a:spcPct val="35000"/>
              </a:spcBef>
            </a:pPr>
            <a:r>
              <a:rPr lang="en-US" altLang="en-US" dirty="0"/>
              <a:t>May be valuable in providing information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5618" name="Rectangle 2"/>
          <p:cNvSpPr>
            <a:spLocks noGrp="1" noChangeArrowheads="1"/>
          </p:cNvSpPr>
          <p:nvPr>
            <p:ph type="title"/>
          </p:nvPr>
        </p:nvSpPr>
        <p:spPr/>
        <p:txBody>
          <a:bodyPr/>
          <a:lstStyle/>
          <a:p>
            <a:pPr>
              <a:lnSpc>
                <a:spcPct val="85000"/>
              </a:lnSpc>
              <a:defRPr/>
            </a:pPr>
            <a:r>
              <a:rPr lang="en-US" dirty="0">
                <a:cs typeface="+mj-cs"/>
              </a:rPr>
              <a:t>Trench Rescue </a:t>
            </a:r>
            <a:r>
              <a:rPr lang="en-US" sz="2000" b="0" dirty="0">
                <a:cs typeface="+mj-cs"/>
              </a:rPr>
              <a:t>(4 of 4)</a:t>
            </a:r>
          </a:p>
        </p:txBody>
      </p:sp>
      <p:sp>
        <p:nvSpPr>
          <p:cNvPr id="67587" name="Rectangle 3"/>
          <p:cNvSpPr>
            <a:spLocks noGrp="1" noChangeArrowheads="1"/>
          </p:cNvSpPr>
          <p:nvPr>
            <p:ph type="body" idx="1"/>
          </p:nvPr>
        </p:nvSpPr>
        <p:spPr/>
        <p:txBody>
          <a:bodyPr rIns="228600"/>
          <a:lstStyle/>
          <a:p>
            <a:pPr>
              <a:spcBef>
                <a:spcPct val="35000"/>
              </a:spcBef>
            </a:pPr>
            <a:r>
              <a:rPr lang="en-US" altLang="en-US" dirty="0"/>
              <a:t>Assist nontrapped individuals from the area.</a:t>
            </a:r>
          </a:p>
          <a:p>
            <a:pPr>
              <a:spcBef>
                <a:spcPct val="35000"/>
              </a:spcBef>
            </a:pPr>
            <a:r>
              <a:rPr lang="en-US" altLang="en-US" dirty="0"/>
              <a:t>Do not enter a trench deeper than 4 feet without proper shoring in place.</a:t>
            </a:r>
          </a:p>
          <a:p>
            <a:pPr>
              <a:spcBef>
                <a:spcPct val="35000"/>
              </a:spcBef>
            </a:pPr>
            <a:r>
              <a:rPr lang="en-US" altLang="en-US" dirty="0"/>
              <a:t>During extrication of survivors, medical personnel trained in cave-in and trench collapse will provide most medical care.</a:t>
            </a:r>
          </a:p>
          <a:p>
            <a:pPr lvl="1">
              <a:spcBef>
                <a:spcPct val="35000"/>
              </a:spcBef>
            </a:pPr>
            <a:r>
              <a:rPr lang="en-US" altLang="en-US" dirty="0"/>
              <a:t>Be prepared to receive patients after extrication.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6642" name="Rectangle 2"/>
          <p:cNvSpPr>
            <a:spLocks noGrp="1" noChangeArrowheads="1"/>
          </p:cNvSpPr>
          <p:nvPr>
            <p:ph type="title"/>
          </p:nvPr>
        </p:nvSpPr>
        <p:spPr/>
        <p:txBody>
          <a:bodyPr/>
          <a:lstStyle/>
          <a:p>
            <a:pPr>
              <a:lnSpc>
                <a:spcPct val="85000"/>
              </a:lnSpc>
              <a:defRPr/>
            </a:pPr>
            <a:r>
              <a:rPr lang="en-US" dirty="0">
                <a:cs typeface="+mj-cs"/>
              </a:rPr>
              <a:t>Tactical Emergency Medical Support </a:t>
            </a:r>
            <a:r>
              <a:rPr lang="en-US" sz="2000" b="0" dirty="0">
                <a:cs typeface="+mj-cs"/>
              </a:rPr>
              <a:t>(1 of 3)</a:t>
            </a:r>
          </a:p>
        </p:txBody>
      </p:sp>
      <p:sp>
        <p:nvSpPr>
          <p:cNvPr id="68611" name="Rectangle 3"/>
          <p:cNvSpPr>
            <a:spLocks noGrp="1" noChangeArrowheads="1"/>
          </p:cNvSpPr>
          <p:nvPr>
            <p:ph type="body" idx="1"/>
          </p:nvPr>
        </p:nvSpPr>
        <p:spPr/>
        <p:txBody>
          <a:bodyPr rIns="228600"/>
          <a:lstStyle/>
          <a:p>
            <a:pPr>
              <a:spcBef>
                <a:spcPct val="35000"/>
              </a:spcBef>
            </a:pPr>
            <a:r>
              <a:rPr lang="en-US" altLang="en-US" dirty="0"/>
              <a:t>Law enforcement officers usually ensure scene safety.</a:t>
            </a:r>
          </a:p>
          <a:p>
            <a:pPr lvl="1">
              <a:spcBef>
                <a:spcPct val="35000"/>
              </a:spcBef>
            </a:pPr>
            <a:r>
              <a:rPr lang="en-US" altLang="en-US" dirty="0"/>
              <a:t>Sometimes a special weapons and tactics (SWAT) team is needed to secure an area.</a:t>
            </a:r>
          </a:p>
          <a:p>
            <a:pPr lvl="2">
              <a:spcBef>
                <a:spcPct val="35000"/>
              </a:spcBef>
            </a:pPr>
            <a:r>
              <a:rPr lang="en-US" altLang="en-US" sz="2000" dirty="0"/>
              <a:t>Hostage incidents</a:t>
            </a:r>
          </a:p>
          <a:p>
            <a:pPr lvl="2">
              <a:spcBef>
                <a:spcPct val="35000"/>
              </a:spcBef>
            </a:pPr>
            <a:r>
              <a:rPr lang="en-US" altLang="en-US" sz="2000" dirty="0"/>
              <a:t>Barricaded subjects</a:t>
            </a:r>
          </a:p>
          <a:p>
            <a:pPr lvl="2">
              <a:spcBef>
                <a:spcPct val="35000"/>
              </a:spcBef>
            </a:pPr>
            <a:r>
              <a:rPr lang="en-US" altLang="en-US" sz="2000" dirty="0"/>
              <a:t>Snipers</a:t>
            </a:r>
          </a:p>
          <a:p>
            <a:pPr lvl="1">
              <a:spcBef>
                <a:spcPct val="35000"/>
              </a:spcBef>
            </a:pPr>
            <a:r>
              <a:rPr lang="en-US" altLang="en-US" dirty="0"/>
              <a:t>Many communities have incorporated specially trained EMTs, paramedics, nurses, and physicians into police SWAT units.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7666" name="Rectangle 2"/>
          <p:cNvSpPr>
            <a:spLocks noGrp="1" noChangeArrowheads="1"/>
          </p:cNvSpPr>
          <p:nvPr>
            <p:ph type="title"/>
          </p:nvPr>
        </p:nvSpPr>
        <p:spPr/>
        <p:txBody>
          <a:bodyPr/>
          <a:lstStyle/>
          <a:p>
            <a:pPr>
              <a:lnSpc>
                <a:spcPct val="85000"/>
              </a:lnSpc>
              <a:defRPr/>
            </a:pPr>
            <a:r>
              <a:rPr lang="en-US" dirty="0">
                <a:cs typeface="+mj-cs"/>
              </a:rPr>
              <a:t>Tactical Emergency Medical Support </a:t>
            </a:r>
            <a:r>
              <a:rPr lang="en-US" sz="2000" b="0" dirty="0">
                <a:cs typeface="+mj-cs"/>
              </a:rPr>
              <a:t>(2 of 3)</a:t>
            </a:r>
          </a:p>
        </p:txBody>
      </p:sp>
      <p:sp>
        <p:nvSpPr>
          <p:cNvPr id="69635" name="Rectangle 3"/>
          <p:cNvSpPr>
            <a:spLocks noGrp="1" noChangeArrowheads="1"/>
          </p:cNvSpPr>
          <p:nvPr>
            <p:ph type="body" idx="1"/>
          </p:nvPr>
        </p:nvSpPr>
        <p:spPr/>
        <p:txBody>
          <a:bodyPr rIns="228600"/>
          <a:lstStyle/>
          <a:p>
            <a:pPr>
              <a:spcBef>
                <a:spcPct val="35000"/>
              </a:spcBef>
            </a:pPr>
            <a:r>
              <a:rPr lang="en-US" altLang="en-US" dirty="0"/>
              <a:t>When called to the scene, determine the location of the command post and report to the incident commander.</a:t>
            </a:r>
          </a:p>
          <a:p>
            <a:pPr lvl="1">
              <a:spcBef>
                <a:spcPct val="35000"/>
              </a:spcBef>
            </a:pPr>
            <a:r>
              <a:rPr lang="en-US" altLang="en-US" dirty="0"/>
              <a:t>Lights and siren should be turned off.</a:t>
            </a:r>
          </a:p>
          <a:p>
            <a:pPr lvl="1">
              <a:spcBef>
                <a:spcPct val="35000"/>
              </a:spcBef>
            </a:pPr>
            <a:r>
              <a:rPr lang="en-US" altLang="en-US" dirty="0"/>
              <a:t>The command post is usually located in an area that cannot be seen by the suspect and is out of range of possible gunfire.</a:t>
            </a:r>
          </a:p>
          <a:p>
            <a:pPr lvl="1">
              <a:spcBef>
                <a:spcPct val="35000"/>
              </a:spcBef>
            </a:pPr>
            <a:r>
              <a:rPr lang="en-US" altLang="en-US" dirty="0"/>
              <a:t>Remain in this area.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8690" name="Rectangle 2"/>
          <p:cNvSpPr>
            <a:spLocks noGrp="1" noChangeArrowheads="1"/>
          </p:cNvSpPr>
          <p:nvPr>
            <p:ph type="title"/>
          </p:nvPr>
        </p:nvSpPr>
        <p:spPr/>
        <p:txBody>
          <a:bodyPr/>
          <a:lstStyle/>
          <a:p>
            <a:pPr>
              <a:lnSpc>
                <a:spcPct val="85000"/>
              </a:lnSpc>
              <a:defRPr/>
            </a:pPr>
            <a:r>
              <a:rPr lang="en-US" dirty="0">
                <a:cs typeface="+mj-cs"/>
              </a:rPr>
              <a:t>Tactical Emergency Medical Support </a:t>
            </a:r>
            <a:r>
              <a:rPr lang="en-US" sz="2000" b="0" dirty="0">
                <a:cs typeface="+mj-cs"/>
              </a:rPr>
              <a:t>(3 of 3)</a:t>
            </a:r>
          </a:p>
        </p:txBody>
      </p:sp>
      <p:sp>
        <p:nvSpPr>
          <p:cNvPr id="70659" name="Rectangle 3"/>
          <p:cNvSpPr>
            <a:spLocks noGrp="1" noChangeArrowheads="1"/>
          </p:cNvSpPr>
          <p:nvPr>
            <p:ph type="body" idx="1"/>
          </p:nvPr>
        </p:nvSpPr>
        <p:spPr/>
        <p:txBody>
          <a:bodyPr rIns="228600"/>
          <a:lstStyle/>
          <a:p>
            <a:pPr>
              <a:spcBef>
                <a:spcPct val="35000"/>
              </a:spcBef>
            </a:pPr>
            <a:r>
              <a:rPr lang="en-US" altLang="en-US" dirty="0"/>
              <a:t>Planning measures are key.</a:t>
            </a:r>
          </a:p>
          <a:p>
            <a:pPr lvl="1">
              <a:spcBef>
                <a:spcPct val="35000"/>
              </a:spcBef>
            </a:pPr>
            <a:r>
              <a:rPr lang="en-US" altLang="en-US" dirty="0"/>
              <a:t>Have the incident commander identify the specific location of the incident.</a:t>
            </a:r>
          </a:p>
          <a:p>
            <a:pPr lvl="1">
              <a:spcBef>
                <a:spcPct val="35000"/>
              </a:spcBef>
            </a:pPr>
            <a:r>
              <a:rPr lang="en-US" altLang="en-US" dirty="0"/>
              <a:t>The incident commander should determine a safe location to meet up with the SWAT team if an injury occurs.</a:t>
            </a:r>
          </a:p>
          <a:p>
            <a:pPr lvl="1">
              <a:spcBef>
                <a:spcPct val="35000"/>
              </a:spcBef>
            </a:pPr>
            <a:r>
              <a:rPr lang="en-US" altLang="en-US" dirty="0"/>
              <a:t>Designate helicopter landing zones.</a:t>
            </a:r>
          </a:p>
          <a:p>
            <a:pPr lvl="1">
              <a:spcBef>
                <a:spcPct val="35000"/>
              </a:spcBef>
            </a:pPr>
            <a:r>
              <a:rPr lang="en-US" altLang="en-US" dirty="0"/>
              <a:t>Identify the quickest route to the closest hospital, burn center, or trauma center.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9714" name="Title 1"/>
          <p:cNvSpPr>
            <a:spLocks noGrp="1"/>
          </p:cNvSpPr>
          <p:nvPr>
            <p:ph type="title"/>
          </p:nvPr>
        </p:nvSpPr>
        <p:spPr/>
        <p:txBody>
          <a:bodyPr/>
          <a:lstStyle/>
          <a:p>
            <a:pPr>
              <a:lnSpc>
                <a:spcPct val="85000"/>
              </a:lnSpc>
              <a:defRPr/>
            </a:pPr>
            <a:r>
              <a:rPr lang="en-US" dirty="0">
                <a:cs typeface="+mj-cs"/>
              </a:rPr>
              <a:t>Structure Fires </a:t>
            </a:r>
            <a:r>
              <a:rPr lang="en-US" sz="2000" b="0" dirty="0">
                <a:cs typeface="+mj-cs"/>
              </a:rPr>
              <a:t>(1 of 2)</a:t>
            </a:r>
          </a:p>
        </p:txBody>
      </p:sp>
      <p:sp>
        <p:nvSpPr>
          <p:cNvPr id="71683" name="Content Placeholder 2"/>
          <p:cNvSpPr>
            <a:spLocks noGrp="1"/>
          </p:cNvSpPr>
          <p:nvPr>
            <p:ph type="body" idx="1"/>
          </p:nvPr>
        </p:nvSpPr>
        <p:spPr>
          <a:xfrm>
            <a:off x="925830" y="1490870"/>
            <a:ext cx="10605770" cy="4699047"/>
          </a:xfrm>
        </p:spPr>
        <p:txBody>
          <a:bodyPr rIns="228600"/>
          <a:lstStyle/>
          <a:p>
            <a:pPr>
              <a:spcBef>
                <a:spcPct val="35000"/>
              </a:spcBef>
            </a:pPr>
            <a:r>
              <a:rPr lang="en-US" altLang="en-US" dirty="0"/>
              <a:t>In most areas, an ambulance is dispatched with the fire department apparatus.</a:t>
            </a:r>
          </a:p>
          <a:p>
            <a:pPr>
              <a:spcBef>
                <a:spcPct val="35000"/>
              </a:spcBef>
            </a:pPr>
            <a:r>
              <a:rPr lang="en-US" altLang="en-US" dirty="0"/>
              <a:t>Ask the incident commander where the ambulance should be staged.</a:t>
            </a:r>
          </a:p>
          <a:p>
            <a:pPr>
              <a:spcBef>
                <a:spcPct val="35000"/>
              </a:spcBef>
            </a:pPr>
            <a:r>
              <a:rPr lang="en-US" altLang="en-US" dirty="0"/>
              <a:t>Determine if there are any injured patients or if you have been called to stand by.</a:t>
            </a:r>
          </a:p>
          <a:p>
            <a:pPr marL="0" indent="0">
              <a:spcBef>
                <a:spcPct val="35000"/>
              </a:spcBef>
              <a:buNone/>
            </a:pPr>
            <a:endParaRPr lang="en-US" altLang="en-US" dirty="0">
              <a:solidFill>
                <a:srgbClr val="FF0000"/>
              </a:solidFill>
            </a:endParaRPr>
          </a:p>
          <a:p>
            <a:pPr>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62" name="Rectangle 2"/>
          <p:cNvSpPr>
            <a:spLocks noGrp="1" noChangeArrowheads="1"/>
          </p:cNvSpPr>
          <p:nvPr>
            <p:ph type="title"/>
          </p:nvPr>
        </p:nvSpPr>
        <p:spPr/>
        <p:txBody>
          <a:bodyPr/>
          <a:lstStyle/>
          <a:p>
            <a:pPr>
              <a:lnSpc>
                <a:spcPct val="85000"/>
              </a:lnSpc>
              <a:defRPr/>
            </a:pPr>
            <a:r>
              <a:rPr lang="en-US" dirty="0">
                <a:cs typeface="+mj-cs"/>
              </a:rPr>
              <a:t>Structure Fires </a:t>
            </a:r>
            <a:r>
              <a:rPr lang="en-US" sz="2000" b="0" dirty="0">
                <a:cs typeface="+mj-cs"/>
              </a:rPr>
              <a:t>(2 of 2)</a:t>
            </a:r>
          </a:p>
        </p:txBody>
      </p:sp>
      <p:sp>
        <p:nvSpPr>
          <p:cNvPr id="73731" name="Rectangle 3"/>
          <p:cNvSpPr>
            <a:spLocks noGrp="1" noChangeArrowheads="1"/>
          </p:cNvSpPr>
          <p:nvPr>
            <p:ph type="body" idx="1"/>
          </p:nvPr>
        </p:nvSpPr>
        <p:spPr>
          <a:xfrm>
            <a:off x="914400" y="1447800"/>
            <a:ext cx="10668000" cy="4800600"/>
          </a:xfrm>
        </p:spPr>
        <p:txBody>
          <a:bodyPr rIns="228600"/>
          <a:lstStyle/>
          <a:p>
            <a:pPr>
              <a:spcBef>
                <a:spcPct val="35000"/>
              </a:spcBef>
            </a:pPr>
            <a:r>
              <a:rPr lang="en-US" altLang="en-US" dirty="0"/>
              <a:t>Search and rescue in a burning building requires special training and equipment.</a:t>
            </a:r>
          </a:p>
          <a:p>
            <a:pPr>
              <a:spcBef>
                <a:spcPct val="35000"/>
              </a:spcBef>
            </a:pPr>
            <a:r>
              <a:rPr lang="en-US" altLang="en-US" dirty="0"/>
              <a:t>Sometimes a scene may be further complicated by hazardous materials.</a:t>
            </a:r>
          </a:p>
          <a:p>
            <a:pPr>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92002"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75779" name="Rectangle 3"/>
          <p:cNvSpPr>
            <a:spLocks noGrp="1" noChangeArrowheads="1"/>
          </p:cNvSpPr>
          <p:nvPr>
            <p:ph type="body" idx="1"/>
          </p:nvPr>
        </p:nvSpPr>
        <p:spPr/>
        <p:txBody>
          <a:bodyPr rIns="228600"/>
          <a:lstStyle/>
          <a:p>
            <a:pPr marL="457200" indent="-457200">
              <a:spcBef>
                <a:spcPct val="35000"/>
              </a:spcBef>
              <a:buFontTx/>
              <a:buAutoNum type="arabicPeriod"/>
            </a:pPr>
            <a:r>
              <a:rPr lang="en-US" altLang="en-US" dirty="0"/>
              <a:t>Proper protective equipment will vary depending on the hazards encountered. Which piece of equipment should be utilized during all patient contacts?</a:t>
            </a:r>
          </a:p>
          <a:p>
            <a:pPr marL="1016000" lvl="1" indent="-444500">
              <a:spcBef>
                <a:spcPct val="35000"/>
              </a:spcBef>
              <a:buFontTx/>
              <a:buAutoNum type="alphaUcPeriod"/>
            </a:pPr>
            <a:r>
              <a:rPr lang="en-US" altLang="en-US" dirty="0">
                <a:ea typeface="MS PGothic" charset="-128"/>
              </a:rPr>
              <a:t>Turnout gear</a:t>
            </a:r>
          </a:p>
          <a:p>
            <a:pPr marL="1016000" lvl="1" indent="-444500">
              <a:spcBef>
                <a:spcPct val="35000"/>
              </a:spcBef>
              <a:buFontTx/>
              <a:buAutoNum type="alphaUcPeriod"/>
            </a:pPr>
            <a:r>
              <a:rPr lang="en-US" altLang="en-US" dirty="0">
                <a:ea typeface="MS PGothic" charset="-128"/>
              </a:rPr>
              <a:t>Helmets</a:t>
            </a:r>
          </a:p>
          <a:p>
            <a:pPr marL="1016000" lvl="1" indent="-444500">
              <a:spcBef>
                <a:spcPct val="35000"/>
              </a:spcBef>
              <a:buFontTx/>
              <a:buAutoNum type="alphaUcPeriod"/>
            </a:pPr>
            <a:r>
              <a:rPr lang="en-US" altLang="en-US" dirty="0">
                <a:ea typeface="MS PGothic" charset="-128"/>
              </a:rPr>
              <a:t>Blood- and fluid-impermeable gloves</a:t>
            </a:r>
          </a:p>
          <a:p>
            <a:pPr marL="1016000" lvl="1" indent="-444500">
              <a:spcBef>
                <a:spcPct val="35000"/>
              </a:spcBef>
              <a:buFontTx/>
              <a:buAutoNum type="alphaUcPeriod"/>
            </a:pPr>
            <a:r>
              <a:rPr lang="en-US" altLang="en-US" dirty="0">
                <a:ea typeface="MS PGothic" charset="-128"/>
              </a:rPr>
              <a:t>Goggles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93026"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76803"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C</a:t>
            </a:r>
          </a:p>
          <a:p>
            <a:pPr marL="0" indent="0">
              <a:spcBef>
                <a:spcPct val="35000"/>
              </a:spcBef>
              <a:buFontTx/>
              <a:buNone/>
            </a:pPr>
            <a:r>
              <a:rPr lang="en-US" altLang="en-US" b="1" dirty="0"/>
              <a:t>Rationale: </a:t>
            </a:r>
            <a:r>
              <a:rPr lang="en-US" altLang="en-US" dirty="0"/>
              <a:t>The importance of wearing blood- and fluid-impermeable gloves at all times during patient contact cannot be emphasized enough. If you are involved with extrication, you should wear a pair of leather gloves over your disposable gloves.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a:t>Vehicle Safety Systems </a:t>
            </a:r>
            <a:r>
              <a:rPr lang="en-US" altLang="en-US" sz="2000" b="0" dirty="0"/>
              <a:t>(3 of 3)</a:t>
            </a:r>
            <a:endParaRPr lang="en-US" altLang="en-US" sz="2000" dirty="0"/>
          </a:p>
        </p:txBody>
      </p:sp>
      <p:sp>
        <p:nvSpPr>
          <p:cNvPr id="10243" name="Content Placeholder 2"/>
          <p:cNvSpPr>
            <a:spLocks noGrp="1"/>
          </p:cNvSpPr>
          <p:nvPr>
            <p:ph idx="1"/>
          </p:nvPr>
        </p:nvSpPr>
        <p:spPr/>
        <p:txBody>
          <a:bodyPr/>
          <a:lstStyle/>
          <a:p>
            <a:pPr marL="342900" lvl="1">
              <a:spcBef>
                <a:spcPct val="50000"/>
              </a:spcBef>
              <a:buFontTx/>
              <a:buChar char="•"/>
            </a:pPr>
            <a:r>
              <a:rPr lang="en-US" altLang="en-US" sz="2200" dirty="0"/>
              <a:t>Haze inside vehicles in which the airbags have deployed is caused by cornstarch or talc. </a:t>
            </a:r>
          </a:p>
          <a:p>
            <a:pPr marL="342900" lvl="1">
              <a:spcBef>
                <a:spcPct val="50000"/>
              </a:spcBef>
              <a:buFontTx/>
              <a:buChar char="•"/>
            </a:pPr>
            <a:r>
              <a:rPr lang="en-US" altLang="en-US" sz="2200" dirty="0"/>
              <a:t>Use protective gear, including eye protection, to reduce the risk of eye or lung irritation from this substance. </a:t>
            </a:r>
          </a:p>
          <a:p>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94050"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77827" name="Rectangle 3"/>
          <p:cNvSpPr>
            <a:spLocks noGrp="1" noChangeArrowheads="1"/>
          </p:cNvSpPr>
          <p:nvPr>
            <p:ph type="body" idx="1"/>
          </p:nvPr>
        </p:nvSpPr>
        <p:spPr>
          <a:xfrm>
            <a:off x="925830" y="1490870"/>
            <a:ext cx="10542270" cy="4699047"/>
          </a:xfrm>
        </p:spPr>
        <p:txBody>
          <a:bodyPr rIns="228600"/>
          <a:lstStyle/>
          <a:p>
            <a:pPr marL="457200" indent="-457200">
              <a:spcBef>
                <a:spcPct val="35000"/>
              </a:spcBef>
              <a:buFontTx/>
              <a:buAutoNum type="arabicPeriod"/>
            </a:pPr>
            <a:r>
              <a:rPr lang="en-US" altLang="en-US" dirty="0"/>
              <a:t>Proper protective equipment will vary depending on the hazards encountered. Which piece of equipment should be utilized during all patient contacts?</a:t>
            </a:r>
          </a:p>
          <a:p>
            <a:pPr marL="1016000" lvl="1" indent="-444500">
              <a:spcBef>
                <a:spcPct val="35000"/>
              </a:spcBef>
              <a:buFontTx/>
              <a:buAutoNum type="alphaUcPeriod"/>
            </a:pPr>
            <a:r>
              <a:rPr lang="en-US" altLang="en-US" dirty="0">
                <a:ea typeface="MS PGothic" charset="-128"/>
              </a:rPr>
              <a:t>Turnout gear</a:t>
            </a:r>
            <a:br>
              <a:rPr lang="en-US" altLang="en-US" dirty="0">
                <a:ea typeface="MS PGothic" charset="-128"/>
              </a:rPr>
            </a:br>
            <a:r>
              <a:rPr lang="en-US" altLang="en-US" b="1" dirty="0">
                <a:ea typeface="MS PGothic" charset="-128"/>
              </a:rPr>
              <a:t>Rationale: </a:t>
            </a:r>
            <a:r>
              <a:rPr lang="en-US" altLang="en-US" dirty="0">
                <a:solidFill>
                  <a:srgbClr val="F37021"/>
                </a:solidFill>
                <a:ea typeface="MS PGothic" charset="-128"/>
              </a:rPr>
              <a:t>This equipment is important, but not necessary for every patient encounter.</a:t>
            </a:r>
          </a:p>
          <a:p>
            <a:pPr marL="1016000" lvl="1" indent="-444500">
              <a:spcBef>
                <a:spcPct val="35000"/>
              </a:spcBef>
              <a:buFontTx/>
              <a:buAutoNum type="alphaUcPeriod"/>
            </a:pPr>
            <a:r>
              <a:rPr lang="en-US" altLang="en-US" dirty="0">
                <a:ea typeface="MS PGothic" charset="-128"/>
              </a:rPr>
              <a:t>Helmets</a:t>
            </a:r>
            <a:br>
              <a:rPr lang="en-US" altLang="en-US" dirty="0">
                <a:ea typeface="MS PGothic" charset="-128"/>
              </a:rPr>
            </a:br>
            <a:r>
              <a:rPr lang="en-US" altLang="en-US" b="1" dirty="0">
                <a:ea typeface="MS PGothic" charset="-128"/>
              </a:rPr>
              <a:t>Rationale: </a:t>
            </a:r>
            <a:r>
              <a:rPr lang="en-US" altLang="en-US" dirty="0">
                <a:solidFill>
                  <a:srgbClr val="F37021"/>
                </a:solidFill>
                <a:ea typeface="MS PGothic" charset="-128"/>
              </a:rPr>
              <a:t>This equipment is important, but not necessary for every patient encounter.</a:t>
            </a:r>
          </a:p>
          <a:p>
            <a:pPr marL="1016000" lvl="1" indent="-444500">
              <a:spcBef>
                <a:spcPct val="35000"/>
              </a:spcBef>
              <a:buFontTx/>
              <a:buAutoNum type="alphaUcPeriod" startAt="3"/>
            </a:pPr>
            <a:r>
              <a:rPr lang="en-US" altLang="en-US" dirty="0">
                <a:ea typeface="MS PGothic" charset="-128"/>
              </a:rPr>
              <a:t>Blood- and fluid-impermeable gloves</a:t>
            </a:r>
            <a:br>
              <a:rPr lang="en-US" altLang="en-US" dirty="0">
                <a:ea typeface="MS PGothic" charset="-128"/>
              </a:rPr>
            </a:br>
            <a:r>
              <a:rPr lang="en-US" altLang="en-US" b="1" dirty="0">
                <a:ea typeface="MS PGothic" charset="-128"/>
              </a:rPr>
              <a:t>Rationale: </a:t>
            </a:r>
            <a:r>
              <a:rPr lang="en-US" altLang="en-US" dirty="0">
                <a:solidFill>
                  <a:srgbClr val="F37021"/>
                </a:solidFill>
                <a:ea typeface="MS PGothic" charset="-128"/>
              </a:rPr>
              <a:t>Correct answer</a:t>
            </a:r>
          </a:p>
          <a:p>
            <a:pPr marL="1016000" lvl="1" indent="-444500">
              <a:spcBef>
                <a:spcPct val="35000"/>
              </a:spcBef>
              <a:buFontTx/>
              <a:buAutoNum type="alphaUcPeriod" startAt="3"/>
            </a:pPr>
            <a:r>
              <a:rPr lang="en-US" altLang="en-US" dirty="0">
                <a:ea typeface="MS PGothic" charset="-128"/>
              </a:rPr>
              <a:t>Goggles</a:t>
            </a:r>
            <a:br>
              <a:rPr lang="en-US" altLang="en-US" dirty="0">
                <a:ea typeface="MS PGothic" charset="-128"/>
              </a:rPr>
            </a:br>
            <a:r>
              <a:rPr lang="en-US" altLang="en-US" b="1" dirty="0">
                <a:ea typeface="MS PGothic" charset="-128"/>
              </a:rPr>
              <a:t>Rationale: </a:t>
            </a:r>
            <a:r>
              <a:rPr lang="en-US" altLang="en-US" dirty="0">
                <a:solidFill>
                  <a:srgbClr val="F37021"/>
                </a:solidFill>
                <a:ea typeface="MS PGothic" charset="-128"/>
              </a:rPr>
              <a:t>This equipment is important, but not necessary for every patient encounter.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95074"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79875" name="Rectangle 3"/>
          <p:cNvSpPr>
            <a:spLocks noGrp="1" noChangeArrowheads="1"/>
          </p:cNvSpPr>
          <p:nvPr>
            <p:ph type="body" idx="1"/>
          </p:nvPr>
        </p:nvSpPr>
        <p:spPr/>
        <p:txBody>
          <a:bodyPr rIns="228600"/>
          <a:lstStyle/>
          <a:p>
            <a:pPr marL="457200" indent="-457200">
              <a:spcBef>
                <a:spcPct val="35000"/>
              </a:spcBef>
              <a:buFontTx/>
              <a:buAutoNum type="arabicPeriod" startAt="2"/>
            </a:pPr>
            <a:r>
              <a:rPr lang="en-US" altLang="en-US" dirty="0"/>
              <a:t>What is the first phase of extrication?</a:t>
            </a:r>
          </a:p>
          <a:p>
            <a:pPr marL="1016000" lvl="1" indent="-444500">
              <a:spcBef>
                <a:spcPct val="35000"/>
              </a:spcBef>
              <a:buFontTx/>
              <a:buAutoNum type="alphaUcPeriod"/>
            </a:pPr>
            <a:r>
              <a:rPr lang="en-US" altLang="en-US" dirty="0"/>
              <a:t>Arrival</a:t>
            </a:r>
          </a:p>
          <a:p>
            <a:pPr marL="1016000" lvl="1" indent="-444500">
              <a:spcBef>
                <a:spcPct val="35000"/>
              </a:spcBef>
              <a:buFontTx/>
              <a:buAutoNum type="alphaUcPeriod"/>
            </a:pPr>
            <a:r>
              <a:rPr lang="en-US" altLang="en-US" dirty="0"/>
              <a:t>Preparation</a:t>
            </a:r>
          </a:p>
          <a:p>
            <a:pPr marL="1016000" lvl="1" indent="-444500">
              <a:spcBef>
                <a:spcPct val="35000"/>
              </a:spcBef>
              <a:buFontTx/>
              <a:buAutoNum type="alphaUcPeriod"/>
            </a:pPr>
            <a:r>
              <a:rPr lang="en-US" altLang="en-US" dirty="0"/>
              <a:t>Scene size-up</a:t>
            </a:r>
          </a:p>
          <a:p>
            <a:pPr marL="1016000" lvl="1" indent="-444500">
              <a:spcBef>
                <a:spcPct val="35000"/>
              </a:spcBef>
              <a:buFontTx/>
              <a:buAutoNum type="alphaUcPeriod"/>
            </a:pPr>
            <a:r>
              <a:rPr lang="en-US" altLang="en-US" dirty="0"/>
              <a:t>Gaining access</a:t>
            </a:r>
            <a:endParaRPr lang="en-US" alt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96098"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80899" name="Rectangle 3"/>
          <p:cNvSpPr>
            <a:spLocks noGrp="1" noChangeArrowheads="1"/>
          </p:cNvSpPr>
          <p:nvPr>
            <p:ph type="body" idx="1"/>
          </p:nvPr>
        </p:nvSpPr>
        <p:spPr/>
        <p:txBody>
          <a:bodyPr rIns="228600"/>
          <a:lstStyle/>
          <a:p>
            <a:pPr marL="0" indent="0">
              <a:lnSpc>
                <a:spcPct val="90000"/>
              </a:lnSpc>
              <a:buFontTx/>
              <a:buNone/>
            </a:pPr>
            <a:r>
              <a:rPr lang="en-US" altLang="en-US" b="1" dirty="0"/>
              <a:t>Answer: </a:t>
            </a:r>
            <a:r>
              <a:rPr lang="en-US" altLang="en-US" b="1" dirty="0">
                <a:solidFill>
                  <a:srgbClr val="F37021"/>
                </a:solidFill>
              </a:rPr>
              <a:t>B</a:t>
            </a:r>
          </a:p>
          <a:p>
            <a:pPr marL="0" indent="0">
              <a:lnSpc>
                <a:spcPct val="90000"/>
              </a:lnSpc>
              <a:buFontTx/>
              <a:buNone/>
            </a:pPr>
            <a:r>
              <a:rPr lang="en-US" altLang="en-US" b="1" dirty="0"/>
              <a:t>Rationale: </a:t>
            </a:r>
            <a:r>
              <a:rPr lang="en-US" altLang="en-US" dirty="0"/>
              <a:t>There are 10 phases of extrication; preparation is the first. Preparing for an incident requiring extrication involves training for the various types of rescue situations your team might face. Just as you must check the equipment on the ambulance, rescue personnel must routinely check the extrication tools and their response vehicle to ensure proper operation. Preparation reduces the possibility of equipment failure at a scene.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97122"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81923" name="Rectangle 3"/>
          <p:cNvSpPr>
            <a:spLocks noGrp="1" noChangeArrowheads="1"/>
          </p:cNvSpPr>
          <p:nvPr>
            <p:ph type="body" idx="1"/>
          </p:nvPr>
        </p:nvSpPr>
        <p:spPr/>
        <p:txBody>
          <a:bodyPr rIns="228600"/>
          <a:lstStyle/>
          <a:p>
            <a:pPr marL="457200" indent="-457200">
              <a:spcBef>
                <a:spcPct val="35000"/>
              </a:spcBef>
              <a:buFontTx/>
              <a:buAutoNum type="arabicPeriod" startAt="2"/>
            </a:pPr>
            <a:r>
              <a:rPr lang="en-US" altLang="en-US" dirty="0"/>
              <a:t>What is the first phase of extrication?</a:t>
            </a:r>
          </a:p>
          <a:p>
            <a:pPr marL="1016000" lvl="1" indent="-444500">
              <a:spcBef>
                <a:spcPct val="35000"/>
              </a:spcBef>
              <a:buFontTx/>
              <a:buAutoNum type="alphaUcPeriod"/>
            </a:pPr>
            <a:r>
              <a:rPr lang="en-US" altLang="en-US" dirty="0"/>
              <a:t>Arrival</a:t>
            </a:r>
            <a:br>
              <a:rPr lang="en-US" altLang="en-US" dirty="0"/>
            </a:br>
            <a:r>
              <a:rPr lang="en-US" altLang="en-US" b="1" dirty="0"/>
              <a:t>Rationale: </a:t>
            </a:r>
            <a:r>
              <a:rPr lang="en-US" altLang="en-US" dirty="0">
                <a:solidFill>
                  <a:srgbClr val="F37021"/>
                </a:solidFill>
              </a:rPr>
              <a:t>This is part of the third phase of extrication.</a:t>
            </a:r>
          </a:p>
          <a:p>
            <a:pPr marL="1016000" lvl="1" indent="-444500">
              <a:spcBef>
                <a:spcPct val="35000"/>
              </a:spcBef>
              <a:buFontTx/>
              <a:buAutoNum type="alphaUcPeriod"/>
            </a:pPr>
            <a:r>
              <a:rPr lang="en-US" altLang="en-US" dirty="0"/>
              <a:t>Preparation</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startAt="3"/>
            </a:pPr>
            <a:r>
              <a:rPr lang="en-US" altLang="en-US" dirty="0"/>
              <a:t>Scene size-up</a:t>
            </a:r>
            <a:br>
              <a:rPr lang="en-US" altLang="en-US" dirty="0"/>
            </a:br>
            <a:r>
              <a:rPr lang="en-US" altLang="en-US" b="1" dirty="0"/>
              <a:t>Rationale: </a:t>
            </a:r>
            <a:r>
              <a:rPr lang="en-US" altLang="en-US" dirty="0">
                <a:solidFill>
                  <a:srgbClr val="F37021"/>
                </a:solidFill>
              </a:rPr>
              <a:t>This is part of the third phase of extrication.</a:t>
            </a:r>
          </a:p>
          <a:p>
            <a:pPr marL="1016000" lvl="1" indent="-444500">
              <a:spcBef>
                <a:spcPct val="35000"/>
              </a:spcBef>
              <a:buFontTx/>
              <a:buAutoNum type="alphaUcPeriod" startAt="3"/>
            </a:pPr>
            <a:r>
              <a:rPr lang="en-US" altLang="en-US" dirty="0"/>
              <a:t>Gaining access</a:t>
            </a:r>
            <a:br>
              <a:rPr lang="en-US" altLang="en-US" dirty="0"/>
            </a:br>
            <a:r>
              <a:rPr lang="en-US" altLang="en-US" b="1" dirty="0"/>
              <a:t>Rationale: </a:t>
            </a:r>
            <a:r>
              <a:rPr lang="en-US" altLang="en-US" dirty="0">
                <a:solidFill>
                  <a:srgbClr val="F37021"/>
                </a:solidFill>
              </a:rPr>
              <a:t>This is the sixth phase of extrication.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98146"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83971" name="Rectangle 3"/>
          <p:cNvSpPr>
            <a:spLocks noGrp="1" noChangeArrowheads="1"/>
          </p:cNvSpPr>
          <p:nvPr>
            <p:ph type="body" idx="1"/>
          </p:nvPr>
        </p:nvSpPr>
        <p:spPr/>
        <p:txBody>
          <a:bodyPr rIns="228600"/>
          <a:lstStyle/>
          <a:p>
            <a:pPr marL="457200" indent="-457200">
              <a:spcBef>
                <a:spcPct val="10000"/>
              </a:spcBef>
              <a:buFontTx/>
              <a:buAutoNum type="arabicPeriod" startAt="3"/>
            </a:pPr>
            <a:r>
              <a:rPr lang="en-US" altLang="en-US" dirty="0"/>
              <a:t>As you approach an unconscious patient who is still in her wrecked vehicle, you note that there is a power line entangled in the wreckage of the vehicle. You should:</a:t>
            </a:r>
          </a:p>
          <a:p>
            <a:pPr marL="1016000" lvl="1" indent="-444500">
              <a:spcBef>
                <a:spcPts val="840"/>
              </a:spcBef>
              <a:buFontTx/>
              <a:buAutoNum type="alphaUcPeriod"/>
            </a:pPr>
            <a:r>
              <a:rPr lang="en-US" altLang="en-US" dirty="0"/>
              <a:t>retreat until the power line has been removed or the power is shut off.</a:t>
            </a:r>
          </a:p>
          <a:p>
            <a:pPr marL="1016000" lvl="1" indent="-444500">
              <a:spcBef>
                <a:spcPts val="840"/>
              </a:spcBef>
              <a:buFontTx/>
              <a:buAutoNum type="alphaUcPeriod"/>
            </a:pPr>
            <a:r>
              <a:rPr lang="en-US" altLang="en-US" dirty="0"/>
              <a:t>carefully gain access to the patient without touching any metal objects.</a:t>
            </a:r>
          </a:p>
          <a:p>
            <a:pPr marL="1016000" lvl="1" indent="-444500">
              <a:spcBef>
                <a:spcPts val="840"/>
              </a:spcBef>
              <a:buFontTx/>
              <a:buAutoNum type="alphaUcPeriod"/>
            </a:pPr>
            <a:r>
              <a:rPr lang="en-US" altLang="en-US" dirty="0"/>
              <a:t>don a pair of rubber gloves and carefully disentangle and remove the power line.</a:t>
            </a:r>
          </a:p>
          <a:p>
            <a:pPr marL="1016000" lvl="1" indent="-444500">
              <a:spcBef>
                <a:spcPts val="840"/>
              </a:spcBef>
              <a:buFontTx/>
              <a:buAutoNum type="alphaUcPeriod"/>
            </a:pPr>
            <a:r>
              <a:rPr lang="en-US" altLang="en-US" dirty="0"/>
              <a:t>call for a tow truck to lift the vehicle off of the power line and then access the patient.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99170"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84995"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A</a:t>
            </a:r>
          </a:p>
          <a:p>
            <a:pPr marL="0" indent="0">
              <a:spcBef>
                <a:spcPct val="35000"/>
              </a:spcBef>
              <a:buFontTx/>
              <a:buNone/>
            </a:pPr>
            <a:r>
              <a:rPr lang="en-US" altLang="en-US" b="1" dirty="0"/>
              <a:t>Rationale: </a:t>
            </a:r>
            <a:r>
              <a:rPr lang="en-US" altLang="en-US" dirty="0"/>
              <a:t>Never attempt to access a patient until you are certain that the vehicle is stable and that any hazards have been identified and removed. Common hazards at a motor vehicle crash include leaking gasoline, power lines over the vehicle, and engine fires.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00194" name="Rectangle 2"/>
          <p:cNvSpPr>
            <a:spLocks noGrp="1" noChangeArrowheads="1"/>
          </p:cNvSpPr>
          <p:nvPr>
            <p:ph type="title"/>
          </p:nvPr>
        </p:nvSpPr>
        <p:spPr/>
        <p:txBody>
          <a:bodyPr/>
          <a:lstStyle/>
          <a:p>
            <a:pPr>
              <a:lnSpc>
                <a:spcPct val="85000"/>
              </a:lnSpc>
              <a:defRPr/>
            </a:pPr>
            <a:r>
              <a:rPr lang="en-US" dirty="0">
                <a:cs typeface="+mj-cs"/>
              </a:rPr>
              <a:t>Review </a:t>
            </a:r>
            <a:r>
              <a:rPr lang="en-US" sz="2000" b="0" dirty="0">
                <a:cs typeface="+mj-cs"/>
              </a:rPr>
              <a:t>(1 of 2)</a:t>
            </a:r>
          </a:p>
        </p:txBody>
      </p:sp>
      <p:sp>
        <p:nvSpPr>
          <p:cNvPr id="86019" name="Rectangle 3"/>
          <p:cNvSpPr>
            <a:spLocks noGrp="1" noChangeArrowheads="1"/>
          </p:cNvSpPr>
          <p:nvPr>
            <p:ph type="body" idx="1"/>
          </p:nvPr>
        </p:nvSpPr>
        <p:spPr/>
        <p:txBody>
          <a:bodyPr rIns="228600"/>
          <a:lstStyle/>
          <a:p>
            <a:pPr marL="457200" indent="-457200">
              <a:spcBef>
                <a:spcPct val="25000"/>
              </a:spcBef>
              <a:buFontTx/>
              <a:buAutoNum type="arabicPeriod" startAt="3"/>
            </a:pPr>
            <a:r>
              <a:rPr lang="en-US" altLang="en-US" dirty="0"/>
              <a:t>As you approach an unconscious patient who is still in her wrecked vehicle, you note that there is a power line entangled in the wreckage of the vehicle. You should:</a:t>
            </a:r>
          </a:p>
          <a:p>
            <a:pPr marL="1016000" lvl="1" indent="-444500">
              <a:buFontTx/>
              <a:buAutoNum type="alphaUcPeriod"/>
            </a:pPr>
            <a:r>
              <a:rPr lang="en-US" altLang="en-US" dirty="0"/>
              <a:t>retreat until the power line has been removed or the power is shut off.</a:t>
            </a:r>
            <a:br>
              <a:rPr lang="en-US" altLang="en-US" dirty="0"/>
            </a:br>
            <a:r>
              <a:rPr lang="en-US" altLang="en-US" b="1" dirty="0"/>
              <a:t>Rationale: </a:t>
            </a:r>
            <a:r>
              <a:rPr lang="en-US" altLang="en-US" dirty="0">
                <a:solidFill>
                  <a:srgbClr val="F37021"/>
                </a:solidFill>
              </a:rPr>
              <a:t>Correct answer</a:t>
            </a:r>
          </a:p>
          <a:p>
            <a:pPr marL="1016000" lvl="1" indent="-444500">
              <a:buFontTx/>
              <a:buAutoNum type="alphaUcPeriod"/>
            </a:pPr>
            <a:r>
              <a:rPr lang="en-US" altLang="en-US" dirty="0"/>
              <a:t>carefully gain access to the patient without touching any metal objects.</a:t>
            </a:r>
            <a:br>
              <a:rPr lang="en-US" altLang="en-US" dirty="0"/>
            </a:br>
            <a:r>
              <a:rPr lang="en-US" altLang="en-US" b="1" dirty="0"/>
              <a:t>Rationale: </a:t>
            </a:r>
            <a:r>
              <a:rPr lang="en-US" altLang="en-US" dirty="0">
                <a:solidFill>
                  <a:srgbClr val="F37021"/>
                </a:solidFill>
              </a:rPr>
              <a:t>Never attempt to gain access to the patient until all hazards have been removed.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01218" name="Rectangle 2"/>
          <p:cNvSpPr>
            <a:spLocks noGrp="1" noChangeArrowheads="1"/>
          </p:cNvSpPr>
          <p:nvPr>
            <p:ph type="title"/>
          </p:nvPr>
        </p:nvSpPr>
        <p:spPr/>
        <p:txBody>
          <a:bodyPr/>
          <a:lstStyle/>
          <a:p>
            <a:pPr>
              <a:lnSpc>
                <a:spcPct val="85000"/>
              </a:lnSpc>
              <a:defRPr/>
            </a:pPr>
            <a:r>
              <a:rPr lang="en-US" dirty="0">
                <a:cs typeface="+mj-cs"/>
              </a:rPr>
              <a:t>Review </a:t>
            </a:r>
            <a:r>
              <a:rPr lang="en-US" sz="2000" b="0" dirty="0">
                <a:cs typeface="+mj-cs"/>
              </a:rPr>
              <a:t>(2 of 2)</a:t>
            </a:r>
          </a:p>
        </p:txBody>
      </p:sp>
      <p:sp>
        <p:nvSpPr>
          <p:cNvPr id="87043" name="Rectangle 3"/>
          <p:cNvSpPr>
            <a:spLocks noGrp="1" noChangeArrowheads="1"/>
          </p:cNvSpPr>
          <p:nvPr>
            <p:ph type="body" idx="1"/>
          </p:nvPr>
        </p:nvSpPr>
        <p:spPr/>
        <p:txBody>
          <a:bodyPr rIns="228600"/>
          <a:lstStyle/>
          <a:p>
            <a:pPr marL="457200" indent="-457200">
              <a:spcBef>
                <a:spcPct val="35000"/>
              </a:spcBef>
              <a:buFontTx/>
              <a:buAutoNum type="arabicPeriod" startAt="3"/>
            </a:pPr>
            <a:r>
              <a:rPr lang="en-US" altLang="en-US" dirty="0"/>
              <a:t>As you approach an unconscious patient who is still in her wrecked vehicle, you note that there is a power line entangled in the wreckage of the vehicle. You should:</a:t>
            </a:r>
          </a:p>
          <a:p>
            <a:pPr marL="1016000" lvl="1" indent="-444500">
              <a:spcBef>
                <a:spcPct val="35000"/>
              </a:spcBef>
              <a:buFontTx/>
              <a:buAutoNum type="alphaUcPeriod" startAt="3"/>
            </a:pPr>
            <a:r>
              <a:rPr lang="en-US" altLang="en-US" dirty="0"/>
              <a:t>don a pair of rubber gloves and carefully disentangle and remove the power line.</a:t>
            </a:r>
            <a:br>
              <a:rPr lang="en-US" altLang="en-US" dirty="0"/>
            </a:br>
            <a:r>
              <a:rPr lang="en-US" altLang="en-US" b="1" dirty="0"/>
              <a:t>Rationale: </a:t>
            </a:r>
            <a:r>
              <a:rPr lang="en-US" altLang="en-US" dirty="0">
                <a:solidFill>
                  <a:srgbClr val="F37021"/>
                </a:solidFill>
              </a:rPr>
              <a:t>Removal of an electric line should be handled by experts in the power industry, typically electric company personnel.</a:t>
            </a:r>
          </a:p>
          <a:p>
            <a:pPr marL="1016000" lvl="1" indent="-444500">
              <a:spcBef>
                <a:spcPct val="35000"/>
              </a:spcBef>
              <a:buFontTx/>
              <a:buAutoNum type="alphaUcPeriod" startAt="3"/>
            </a:pPr>
            <a:r>
              <a:rPr lang="en-US" altLang="en-US" dirty="0"/>
              <a:t>call for a tow truck to lift the vehicle off of the power line and then access the patient. </a:t>
            </a:r>
            <a:br>
              <a:rPr lang="en-US" altLang="en-US" dirty="0"/>
            </a:br>
            <a:r>
              <a:rPr lang="en-US" altLang="en-US" b="1" dirty="0"/>
              <a:t>Rationale: </a:t>
            </a:r>
            <a:r>
              <a:rPr lang="en-US" altLang="en-US" dirty="0">
                <a:solidFill>
                  <a:srgbClr val="F37021"/>
                </a:solidFill>
              </a:rPr>
              <a:t>Accessing the vehicle before the electrical hazards have been removed can and will result in additional injuries.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02242"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88067" name="Rectangle 3"/>
          <p:cNvSpPr>
            <a:spLocks noGrp="1" noChangeArrowheads="1"/>
          </p:cNvSpPr>
          <p:nvPr>
            <p:ph type="body" idx="1"/>
          </p:nvPr>
        </p:nvSpPr>
        <p:spPr/>
        <p:txBody>
          <a:bodyPr rIns="228600"/>
          <a:lstStyle/>
          <a:p>
            <a:pPr marL="457200" indent="-457200">
              <a:spcBef>
                <a:spcPct val="35000"/>
              </a:spcBef>
              <a:buFontTx/>
              <a:buAutoNum type="arabicPeriod" startAt="4"/>
            </a:pPr>
            <a:r>
              <a:rPr lang="en-US" altLang="en-US" dirty="0"/>
              <a:t>A two-door passenger car struck a tree while driving approximately 50 mph. The doors are badly damaged and jammed, and the driver appears to be unconscious inside the vehicle. Entering the vehicle by breaking the back window is an example of:</a:t>
            </a:r>
          </a:p>
          <a:p>
            <a:pPr marL="1016000" lvl="1" indent="-444500">
              <a:spcBef>
                <a:spcPct val="35000"/>
              </a:spcBef>
              <a:buFontTx/>
              <a:buAutoNum type="alphaUcPeriod"/>
            </a:pPr>
            <a:r>
              <a:rPr lang="en-US" altLang="en-US" dirty="0"/>
              <a:t>simple access.</a:t>
            </a:r>
          </a:p>
          <a:p>
            <a:pPr marL="1016000" lvl="1" indent="-444500">
              <a:spcBef>
                <a:spcPct val="35000"/>
              </a:spcBef>
              <a:buFontTx/>
              <a:buAutoNum type="alphaUcPeriod"/>
            </a:pPr>
            <a:r>
              <a:rPr lang="en-US" altLang="en-US" dirty="0"/>
              <a:t>complex access.</a:t>
            </a:r>
          </a:p>
          <a:p>
            <a:pPr marL="1016000" lvl="1" indent="-444500">
              <a:spcBef>
                <a:spcPct val="35000"/>
              </a:spcBef>
              <a:buFontTx/>
              <a:buAutoNum type="alphaUcPeriod"/>
            </a:pPr>
            <a:r>
              <a:rPr lang="en-US" altLang="en-US" dirty="0"/>
              <a:t>technical rescue.</a:t>
            </a:r>
          </a:p>
          <a:p>
            <a:pPr marL="1016000" lvl="1" indent="-444500">
              <a:spcBef>
                <a:spcPct val="35000"/>
              </a:spcBef>
              <a:buFontTx/>
              <a:buAutoNum type="alphaUcPeriod"/>
            </a:pPr>
            <a:r>
              <a:rPr lang="en-US" altLang="en-US" dirty="0"/>
              <a:t>disentanglement.</a:t>
            </a:r>
            <a:endParaRPr lang="en-US" alt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03266"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89091"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B</a:t>
            </a:r>
          </a:p>
          <a:p>
            <a:pPr marL="0" indent="0">
              <a:spcBef>
                <a:spcPct val="35000"/>
              </a:spcBef>
              <a:buFontTx/>
              <a:buNone/>
            </a:pPr>
            <a:r>
              <a:rPr lang="en-US" altLang="en-US" b="1" dirty="0"/>
              <a:t>Rationale: </a:t>
            </a:r>
            <a:r>
              <a:rPr lang="en-US" altLang="en-US" dirty="0"/>
              <a:t>Complex access requires the use of special tools and special training and includes breaking windows or other forcible entry. Simple access does not involve the use of any tools; examples of simple access include opening a door or rolling down a window.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7490" name="Title 1"/>
          <p:cNvSpPr>
            <a:spLocks noGrp="1"/>
          </p:cNvSpPr>
          <p:nvPr>
            <p:ph type="title"/>
          </p:nvPr>
        </p:nvSpPr>
        <p:spPr/>
        <p:txBody>
          <a:bodyPr/>
          <a:lstStyle/>
          <a:p>
            <a:pPr>
              <a:lnSpc>
                <a:spcPct val="85000"/>
              </a:lnSpc>
              <a:defRPr/>
            </a:pPr>
            <a:r>
              <a:rPr lang="en-US" dirty="0">
                <a:cs typeface="+mj-cs"/>
              </a:rPr>
              <a:t>Fundamentals of Extrication </a:t>
            </a:r>
            <a:r>
              <a:rPr lang="en-US" sz="2000" b="0" dirty="0">
                <a:cs typeface="+mj-cs"/>
              </a:rPr>
              <a:t>(1 of 3)</a:t>
            </a:r>
          </a:p>
        </p:txBody>
      </p:sp>
      <p:sp>
        <p:nvSpPr>
          <p:cNvPr id="11267" name="Content Placeholder 2"/>
          <p:cNvSpPr>
            <a:spLocks noGrp="1"/>
          </p:cNvSpPr>
          <p:nvPr>
            <p:ph type="body" idx="1"/>
          </p:nvPr>
        </p:nvSpPr>
        <p:spPr/>
        <p:txBody>
          <a:bodyPr rIns="228600"/>
          <a:lstStyle/>
          <a:p>
            <a:pPr>
              <a:spcBef>
                <a:spcPct val="35000"/>
              </a:spcBef>
            </a:pPr>
            <a:r>
              <a:rPr lang="en-US" altLang="en-US" dirty="0"/>
              <a:t>Your primary concern is safety.</a:t>
            </a:r>
          </a:p>
          <a:p>
            <a:pPr>
              <a:spcBef>
                <a:spcPct val="35000"/>
              </a:spcBef>
            </a:pPr>
            <a:r>
              <a:rPr lang="en-US" altLang="en-US" dirty="0"/>
              <a:t>Your primary roles are to: </a:t>
            </a:r>
          </a:p>
          <a:p>
            <a:pPr lvl="1">
              <a:spcBef>
                <a:spcPct val="35000"/>
              </a:spcBef>
            </a:pPr>
            <a:r>
              <a:rPr lang="en-US" altLang="en-US" dirty="0"/>
              <a:t>Provide emergency medical care.</a:t>
            </a:r>
          </a:p>
          <a:p>
            <a:pPr lvl="1">
              <a:spcBef>
                <a:spcPct val="35000"/>
              </a:spcBef>
            </a:pPr>
            <a:r>
              <a:rPr lang="en-US" altLang="en-US" dirty="0"/>
              <a:t>Prevent further injury to the patient.</a:t>
            </a:r>
          </a:p>
          <a:p>
            <a:pPr>
              <a:spcBef>
                <a:spcPct val="35000"/>
              </a:spcBef>
            </a:pPr>
            <a:r>
              <a:rPr lang="en-US" altLang="en-US" dirty="0"/>
              <a:t>You may provide care as extrication goes on around you.</a:t>
            </a:r>
            <a:endParaRPr lang="en-US" altLang="en-US" sz="32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04290" name="Rectangle 2"/>
          <p:cNvSpPr>
            <a:spLocks noGrp="1" noChangeArrowheads="1"/>
          </p:cNvSpPr>
          <p:nvPr>
            <p:ph type="title"/>
          </p:nvPr>
        </p:nvSpPr>
        <p:spPr/>
        <p:txBody>
          <a:bodyPr/>
          <a:lstStyle/>
          <a:p>
            <a:pPr>
              <a:lnSpc>
                <a:spcPct val="85000"/>
              </a:lnSpc>
              <a:defRPr/>
            </a:pPr>
            <a:r>
              <a:rPr lang="en-US" dirty="0">
                <a:cs typeface="+mj-cs"/>
              </a:rPr>
              <a:t>Review</a:t>
            </a:r>
            <a:endParaRPr lang="en-US" sz="2000" b="0" dirty="0">
              <a:cs typeface="+mj-cs"/>
            </a:endParaRPr>
          </a:p>
        </p:txBody>
      </p:sp>
      <p:sp>
        <p:nvSpPr>
          <p:cNvPr id="90115" name="Rectangle 3"/>
          <p:cNvSpPr>
            <a:spLocks noGrp="1" noChangeArrowheads="1"/>
          </p:cNvSpPr>
          <p:nvPr>
            <p:ph type="body" idx="1"/>
          </p:nvPr>
        </p:nvSpPr>
        <p:spPr/>
        <p:txBody>
          <a:bodyPr rIns="228600"/>
          <a:lstStyle/>
          <a:p>
            <a:pPr marL="457200" indent="-457200">
              <a:spcBef>
                <a:spcPct val="35000"/>
              </a:spcBef>
              <a:buFontTx/>
              <a:buAutoNum type="arabicPeriod" startAt="4"/>
            </a:pPr>
            <a:r>
              <a:rPr lang="en-US" altLang="en-US" dirty="0"/>
              <a:t>A two-door passenger car struck a tree while driving approximately 50 mph. The doors are badly damaged and jammed, and the driver appears to be unconscious inside the vehicle. Entering the vehicle by breaking the back window is an example of:</a:t>
            </a:r>
          </a:p>
          <a:p>
            <a:pPr marL="1016000" lvl="1" indent="-444500">
              <a:spcBef>
                <a:spcPct val="35000"/>
              </a:spcBef>
              <a:buFontTx/>
              <a:buAutoNum type="alphaUcPeriod"/>
            </a:pPr>
            <a:r>
              <a:rPr lang="en-US" altLang="en-US" dirty="0"/>
              <a:t>simple access.</a:t>
            </a:r>
            <a:br>
              <a:rPr lang="en-US" altLang="en-US" dirty="0"/>
            </a:br>
            <a:r>
              <a:rPr lang="en-US" altLang="en-US" b="1" dirty="0"/>
              <a:t>Rationale: </a:t>
            </a:r>
            <a:r>
              <a:rPr lang="en-US" altLang="en-US" dirty="0">
                <a:solidFill>
                  <a:srgbClr val="F37021"/>
                </a:solidFill>
              </a:rPr>
              <a:t>Simple access does not involve the use of any tools.</a:t>
            </a:r>
          </a:p>
          <a:p>
            <a:pPr marL="1016000" lvl="1" indent="-444500">
              <a:spcBef>
                <a:spcPct val="35000"/>
              </a:spcBef>
              <a:buFontTx/>
              <a:buAutoNum type="alphaUcPeriod"/>
            </a:pPr>
            <a:r>
              <a:rPr lang="en-US" altLang="en-US" dirty="0"/>
              <a:t>complex access.</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startAt="3"/>
            </a:pPr>
            <a:r>
              <a:rPr lang="en-US" altLang="en-US" dirty="0"/>
              <a:t>technical rescue.</a:t>
            </a:r>
            <a:br>
              <a:rPr lang="en-US" altLang="en-US" dirty="0"/>
            </a:br>
            <a:r>
              <a:rPr lang="en-US" altLang="en-US" b="1" dirty="0"/>
              <a:t>Rationale: </a:t>
            </a:r>
            <a:r>
              <a:rPr lang="en-US" altLang="en-US" dirty="0">
                <a:solidFill>
                  <a:srgbClr val="F37021"/>
                </a:solidFill>
              </a:rPr>
              <a:t>Technical rescue involves the use of specialized teams.</a:t>
            </a:r>
          </a:p>
          <a:p>
            <a:pPr marL="1016000" lvl="1" indent="-444500">
              <a:spcBef>
                <a:spcPct val="35000"/>
              </a:spcBef>
              <a:buFontTx/>
              <a:buAutoNum type="alphaUcPeriod" startAt="3"/>
            </a:pPr>
            <a:r>
              <a:rPr lang="en-US" altLang="en-US" dirty="0"/>
              <a:t>disentanglement.</a:t>
            </a:r>
            <a:br>
              <a:rPr lang="en-US" altLang="en-US" dirty="0"/>
            </a:br>
            <a:r>
              <a:rPr lang="en-US" altLang="en-US" b="1" dirty="0"/>
              <a:t>Rationale: </a:t>
            </a:r>
            <a:r>
              <a:rPr lang="en-US" altLang="en-US" dirty="0">
                <a:solidFill>
                  <a:srgbClr val="F37021"/>
                </a:solidFill>
              </a:rPr>
              <a:t>Disentanglement involves the removal of the vehicle from around the patient.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05314"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92163" name="Rectangle 3"/>
          <p:cNvSpPr>
            <a:spLocks noGrp="1" noChangeArrowheads="1"/>
          </p:cNvSpPr>
          <p:nvPr>
            <p:ph type="body" idx="1"/>
          </p:nvPr>
        </p:nvSpPr>
        <p:spPr/>
        <p:txBody>
          <a:bodyPr rIns="228600"/>
          <a:lstStyle/>
          <a:p>
            <a:pPr marL="457200" indent="-457200">
              <a:spcBef>
                <a:spcPct val="15000"/>
              </a:spcBef>
              <a:buFontTx/>
              <a:buAutoNum type="arabicPeriod" startAt="5"/>
            </a:pPr>
            <a:r>
              <a:rPr lang="en-US" altLang="en-US" sz="2200" dirty="0"/>
              <a:t>A 30-year-old semiconscious man is pinned by the steering wheel of his badly wrecked vehicle. Once access has been gained to the patient, the EMT should:</a:t>
            </a:r>
          </a:p>
          <a:p>
            <a:pPr marL="1016000" lvl="1" indent="-444500">
              <a:spcBef>
                <a:spcPct val="15000"/>
              </a:spcBef>
              <a:buFontTx/>
              <a:buAutoNum type="alphaUcPeriod"/>
            </a:pPr>
            <a:r>
              <a:rPr lang="en-US" altLang="en-US" dirty="0"/>
              <a:t>have the fire department disentangle the patient and quickly remove him from the vehicle. </a:t>
            </a:r>
          </a:p>
          <a:p>
            <a:pPr marL="1016000" lvl="1" indent="-444500">
              <a:spcBef>
                <a:spcPct val="15000"/>
              </a:spcBef>
              <a:buFontTx/>
              <a:buAutoNum type="alphaUcPeriod"/>
            </a:pPr>
            <a:r>
              <a:rPr lang="en-US" altLang="en-US" dirty="0"/>
              <a:t>immediately apply high-flow oxygen to the patient and then allow extrication to begin. </a:t>
            </a:r>
          </a:p>
          <a:p>
            <a:pPr marL="1016000" lvl="1" indent="-444500">
              <a:spcBef>
                <a:spcPct val="15000"/>
              </a:spcBef>
              <a:buFontTx/>
              <a:buAutoNum type="alphaUcPeriod"/>
            </a:pPr>
            <a:r>
              <a:rPr lang="en-US" altLang="en-US" dirty="0"/>
              <a:t>perform a primary assessment and provide any needed emergency care prior to extrication. </a:t>
            </a:r>
          </a:p>
          <a:p>
            <a:pPr marL="1016000" lvl="1" indent="-444500">
              <a:spcBef>
                <a:spcPct val="15000"/>
              </a:spcBef>
              <a:buFontTx/>
              <a:buAutoNum type="alphaUcPeriod"/>
            </a:pPr>
            <a:r>
              <a:rPr lang="en-US" altLang="en-US" dirty="0"/>
              <a:t>ensure that the patient is not bleeding significantly before allowing the extrication process to commence.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06338"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93187"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C</a:t>
            </a:r>
          </a:p>
          <a:p>
            <a:pPr marL="0" indent="0">
              <a:spcBef>
                <a:spcPct val="35000"/>
              </a:spcBef>
              <a:buFontTx/>
              <a:buNone/>
            </a:pPr>
            <a:r>
              <a:rPr lang="en-US" altLang="en-US" b="1" dirty="0"/>
              <a:t>Rationale: </a:t>
            </a:r>
            <a:r>
              <a:rPr lang="en-US" altLang="en-US" dirty="0"/>
              <a:t>Unless there is an immediate threat of fire, explosion, or other danger, you should perform a primary assessment and treat all immediate life-threats as soon as you have gained access to the patient. After correcting any immediately life-threatening problems, extrication should begin.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07362" name="Rectangle 2"/>
          <p:cNvSpPr>
            <a:spLocks noGrp="1" noChangeArrowheads="1"/>
          </p:cNvSpPr>
          <p:nvPr>
            <p:ph type="title"/>
          </p:nvPr>
        </p:nvSpPr>
        <p:spPr/>
        <p:txBody>
          <a:bodyPr/>
          <a:lstStyle/>
          <a:p>
            <a:pPr>
              <a:lnSpc>
                <a:spcPct val="85000"/>
              </a:lnSpc>
              <a:defRPr/>
            </a:pPr>
            <a:r>
              <a:rPr lang="en-US" dirty="0">
                <a:cs typeface="+mj-cs"/>
              </a:rPr>
              <a:t>Review </a:t>
            </a:r>
            <a:r>
              <a:rPr lang="en-US" sz="2000" b="0" dirty="0">
                <a:cs typeface="+mj-cs"/>
              </a:rPr>
              <a:t>(1 of 2)</a:t>
            </a:r>
          </a:p>
        </p:txBody>
      </p:sp>
      <p:sp>
        <p:nvSpPr>
          <p:cNvPr id="94211" name="Rectangle 3"/>
          <p:cNvSpPr>
            <a:spLocks noGrp="1" noChangeArrowheads="1"/>
          </p:cNvSpPr>
          <p:nvPr>
            <p:ph type="body" idx="1"/>
          </p:nvPr>
        </p:nvSpPr>
        <p:spPr/>
        <p:txBody>
          <a:bodyPr rIns="228600"/>
          <a:lstStyle/>
          <a:p>
            <a:pPr marL="457200" indent="-457200">
              <a:spcBef>
                <a:spcPct val="25000"/>
              </a:spcBef>
              <a:buFontTx/>
              <a:buAutoNum type="arabicPeriod" startAt="5"/>
            </a:pPr>
            <a:r>
              <a:rPr lang="en-US" altLang="en-US" sz="2200" dirty="0"/>
              <a:t>A 30-year-old semiconscious man is pinned by the steering wheel of his badly wrecked vehicle. Once access has been gained to the patient, the EMT should:</a:t>
            </a:r>
          </a:p>
          <a:p>
            <a:pPr marL="1016000" lvl="1" indent="-444500">
              <a:spcBef>
                <a:spcPts val="900"/>
              </a:spcBef>
              <a:buFontTx/>
              <a:buAutoNum type="alphaUcPeriod"/>
            </a:pPr>
            <a:r>
              <a:rPr lang="en-US" altLang="en-US" dirty="0"/>
              <a:t>have the fire department disentangle the patient and quickly remove him from the vehicle. </a:t>
            </a:r>
            <a:br>
              <a:rPr lang="en-US" altLang="en-US" dirty="0"/>
            </a:br>
            <a:r>
              <a:rPr lang="en-US" altLang="en-US" b="1" dirty="0"/>
              <a:t>Rationale: </a:t>
            </a:r>
            <a:r>
              <a:rPr lang="en-US" altLang="en-US" dirty="0">
                <a:solidFill>
                  <a:srgbClr val="F37021"/>
                </a:solidFill>
              </a:rPr>
              <a:t>Do this only after correcting immediate life threats to the patient.</a:t>
            </a:r>
          </a:p>
          <a:p>
            <a:pPr marL="1016000" lvl="1" indent="-444500">
              <a:spcBef>
                <a:spcPts val="900"/>
              </a:spcBef>
              <a:buFontTx/>
              <a:buAutoNum type="alphaUcPeriod"/>
            </a:pPr>
            <a:r>
              <a:rPr lang="en-US" altLang="en-US" dirty="0"/>
              <a:t>immediately apply high-flow oxygen to the patient and then allow extrication to begin. </a:t>
            </a:r>
            <a:br>
              <a:rPr lang="en-US" altLang="en-US" dirty="0"/>
            </a:br>
            <a:r>
              <a:rPr lang="en-US" altLang="en-US" b="1" dirty="0"/>
              <a:t>Rationale: </a:t>
            </a:r>
            <a:r>
              <a:rPr lang="en-US" altLang="en-US" dirty="0">
                <a:solidFill>
                  <a:srgbClr val="F37021"/>
                </a:solidFill>
              </a:rPr>
              <a:t>Oxygen may be applied, but all life threats must be assessed and treated prior to extrication.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08386" name="Rectangle 2"/>
          <p:cNvSpPr>
            <a:spLocks noGrp="1" noChangeArrowheads="1"/>
          </p:cNvSpPr>
          <p:nvPr>
            <p:ph type="title"/>
          </p:nvPr>
        </p:nvSpPr>
        <p:spPr/>
        <p:txBody>
          <a:bodyPr/>
          <a:lstStyle/>
          <a:p>
            <a:pPr>
              <a:lnSpc>
                <a:spcPct val="85000"/>
              </a:lnSpc>
              <a:defRPr/>
            </a:pPr>
            <a:r>
              <a:rPr lang="en-US" dirty="0">
                <a:cs typeface="+mj-cs"/>
              </a:rPr>
              <a:t>Review </a:t>
            </a:r>
            <a:r>
              <a:rPr lang="en-US" sz="2000" b="0" dirty="0">
                <a:cs typeface="+mj-cs"/>
              </a:rPr>
              <a:t>(2 of 2)</a:t>
            </a:r>
          </a:p>
        </p:txBody>
      </p:sp>
      <p:sp>
        <p:nvSpPr>
          <p:cNvPr id="95235" name="Rectangle 3"/>
          <p:cNvSpPr>
            <a:spLocks noGrp="1" noChangeArrowheads="1"/>
          </p:cNvSpPr>
          <p:nvPr>
            <p:ph type="body" idx="1"/>
          </p:nvPr>
        </p:nvSpPr>
        <p:spPr/>
        <p:txBody>
          <a:bodyPr rIns="228600"/>
          <a:lstStyle/>
          <a:p>
            <a:pPr marL="457200" indent="-457200">
              <a:spcBef>
                <a:spcPct val="25000"/>
              </a:spcBef>
              <a:buFontTx/>
              <a:buAutoNum type="arabicPeriod" startAt="5"/>
            </a:pPr>
            <a:r>
              <a:rPr lang="en-US" altLang="en-US" sz="2200" dirty="0"/>
              <a:t>A 30-year-old semiconscious man is pinned by the steering wheel of his badly wrecked vehicle. Once access has been gained to the patient, the EMT should:</a:t>
            </a:r>
          </a:p>
          <a:p>
            <a:pPr marL="1016000" lvl="1" indent="-444500">
              <a:spcBef>
                <a:spcPts val="900"/>
              </a:spcBef>
              <a:buFontTx/>
              <a:buAutoNum type="alphaUcPeriod" startAt="3"/>
            </a:pPr>
            <a:r>
              <a:rPr lang="en-US" altLang="en-US" dirty="0"/>
              <a:t>perform a primary assessment and provide any needed emergency care prior to extrication. </a:t>
            </a:r>
            <a:br>
              <a:rPr lang="en-US" altLang="en-US" dirty="0"/>
            </a:br>
            <a:r>
              <a:rPr lang="en-US" altLang="en-US" b="1" dirty="0"/>
              <a:t>Rationale: </a:t>
            </a:r>
            <a:r>
              <a:rPr lang="en-US" altLang="en-US" dirty="0">
                <a:solidFill>
                  <a:srgbClr val="F37021"/>
                </a:solidFill>
              </a:rPr>
              <a:t>Correct answer</a:t>
            </a:r>
          </a:p>
          <a:p>
            <a:pPr marL="1016000" lvl="1" indent="-444500">
              <a:spcBef>
                <a:spcPts val="900"/>
              </a:spcBef>
              <a:buFontTx/>
              <a:buAutoNum type="alphaUcPeriod" startAt="3"/>
            </a:pPr>
            <a:r>
              <a:rPr lang="en-US" altLang="en-US" dirty="0"/>
              <a:t>ensure that the patient is not bleeding significantly before allowing the extrication process to commence. </a:t>
            </a:r>
            <a:br>
              <a:rPr lang="en-US" altLang="en-US" dirty="0"/>
            </a:br>
            <a:r>
              <a:rPr lang="en-US" altLang="en-US" b="1" dirty="0"/>
              <a:t>Rationale: </a:t>
            </a:r>
            <a:r>
              <a:rPr lang="en-US" altLang="en-US" dirty="0">
                <a:solidFill>
                  <a:srgbClr val="F37021"/>
                </a:solidFill>
              </a:rPr>
              <a:t>Bleeding is not the only immediate life threat</a:t>
            </a:r>
            <a:r>
              <a:rPr lang="en-US" altLang="en-US" dirty="0">
                <a:solidFill>
                  <a:srgbClr val="F37021"/>
                </a:solidFill>
                <a:ea typeface="MS PGothic" charset="-128"/>
              </a:rPr>
              <a:t>—</a:t>
            </a:r>
            <a:r>
              <a:rPr lang="en-US" altLang="en-US" dirty="0">
                <a:solidFill>
                  <a:srgbClr val="F37021"/>
                </a:solidFill>
              </a:rPr>
              <a:t>airway and breathing must also be assessed.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09410"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96259" name="Rectangle 3"/>
          <p:cNvSpPr>
            <a:spLocks noGrp="1" noChangeArrowheads="1"/>
          </p:cNvSpPr>
          <p:nvPr>
            <p:ph type="body" idx="1"/>
          </p:nvPr>
        </p:nvSpPr>
        <p:spPr/>
        <p:txBody>
          <a:bodyPr rIns="228600"/>
          <a:lstStyle/>
          <a:p>
            <a:pPr marL="457200" indent="-457200">
              <a:spcBef>
                <a:spcPct val="35000"/>
              </a:spcBef>
              <a:buFontTx/>
              <a:buAutoNum type="arabicPeriod" startAt="6"/>
            </a:pPr>
            <a:r>
              <a:rPr lang="en-US" altLang="en-US" dirty="0"/>
              <a:t>While the EMT is in a vehicle assessing the patient, the rescue team should be:</a:t>
            </a:r>
          </a:p>
          <a:p>
            <a:pPr marL="1016000" lvl="1" indent="-444500">
              <a:spcBef>
                <a:spcPct val="35000"/>
              </a:spcBef>
              <a:buFontTx/>
              <a:buAutoNum type="alphaUcPeriod"/>
            </a:pPr>
            <a:r>
              <a:rPr lang="en-US" altLang="en-US" dirty="0"/>
              <a:t>assessing exactly how the patient is trapped and determining the safest way to extricate.</a:t>
            </a:r>
          </a:p>
          <a:p>
            <a:pPr marL="1016000" lvl="1" indent="-444500">
              <a:spcBef>
                <a:spcPct val="35000"/>
              </a:spcBef>
              <a:buFontTx/>
              <a:buAutoNum type="alphaUcPeriod"/>
            </a:pPr>
            <a:r>
              <a:rPr lang="en-US" altLang="en-US" dirty="0"/>
              <a:t>awaiting further instructions from the EMT regarding how to proceed with the extrication.</a:t>
            </a:r>
          </a:p>
          <a:p>
            <a:pPr marL="1016000" lvl="1" indent="-444500">
              <a:spcBef>
                <a:spcPct val="35000"/>
              </a:spcBef>
              <a:buFontTx/>
              <a:buAutoNum type="alphaUcPeriod"/>
            </a:pPr>
            <a:r>
              <a:rPr lang="en-US" altLang="en-US" dirty="0"/>
              <a:t>actively extricating the patient using whichever rescue method is deemed necessary by the rescue leader. </a:t>
            </a:r>
          </a:p>
          <a:p>
            <a:pPr marL="1016000" lvl="1" indent="-444500">
              <a:spcBef>
                <a:spcPct val="35000"/>
              </a:spcBef>
              <a:buFontTx/>
              <a:buAutoNum type="alphaUcPeriod"/>
            </a:pPr>
            <a:r>
              <a:rPr lang="en-US" altLang="en-US" dirty="0"/>
              <a:t>preparing for a simple extrication process, as the EMT has obviously gained access to the patient.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10434"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97283"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A</a:t>
            </a:r>
          </a:p>
          <a:p>
            <a:pPr marL="0" indent="0">
              <a:spcBef>
                <a:spcPct val="35000"/>
              </a:spcBef>
              <a:buFontTx/>
              <a:buNone/>
            </a:pPr>
            <a:r>
              <a:rPr lang="en-US" altLang="en-US" b="1" dirty="0"/>
              <a:t>Rationale: </a:t>
            </a:r>
            <a:r>
              <a:rPr lang="en-US" altLang="en-US" dirty="0"/>
              <a:t>While the patient is being assessed, the rescue team should be assessing the degree of entrapment and determining the safest, easiest way to extricate. Once the assessment of the patient is complete, the extrication can commence.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11458" name="Rectangle 2"/>
          <p:cNvSpPr>
            <a:spLocks noGrp="1" noChangeArrowheads="1"/>
          </p:cNvSpPr>
          <p:nvPr>
            <p:ph type="title"/>
          </p:nvPr>
        </p:nvSpPr>
        <p:spPr/>
        <p:txBody>
          <a:bodyPr/>
          <a:lstStyle/>
          <a:p>
            <a:pPr>
              <a:lnSpc>
                <a:spcPct val="85000"/>
              </a:lnSpc>
              <a:defRPr/>
            </a:pPr>
            <a:r>
              <a:rPr lang="en-US" dirty="0">
                <a:cs typeface="+mj-cs"/>
              </a:rPr>
              <a:t>Review </a:t>
            </a:r>
            <a:r>
              <a:rPr lang="en-US" sz="2000" b="0" dirty="0">
                <a:cs typeface="+mj-cs"/>
              </a:rPr>
              <a:t>(1 of 2)</a:t>
            </a:r>
          </a:p>
        </p:txBody>
      </p:sp>
      <p:sp>
        <p:nvSpPr>
          <p:cNvPr id="98307" name="Rectangle 3"/>
          <p:cNvSpPr>
            <a:spLocks noGrp="1" noChangeArrowheads="1"/>
          </p:cNvSpPr>
          <p:nvPr>
            <p:ph type="body" idx="1"/>
          </p:nvPr>
        </p:nvSpPr>
        <p:spPr/>
        <p:txBody>
          <a:bodyPr rIns="228600"/>
          <a:lstStyle/>
          <a:p>
            <a:pPr marL="457200" indent="-457200">
              <a:spcBef>
                <a:spcPct val="35000"/>
              </a:spcBef>
              <a:buFontTx/>
              <a:buAutoNum type="arabicPeriod" startAt="6"/>
            </a:pPr>
            <a:r>
              <a:rPr lang="en-US" altLang="en-US" dirty="0"/>
              <a:t>While the EMT is in a vehicle assessing the patient, the rescue team should be:</a:t>
            </a:r>
          </a:p>
          <a:p>
            <a:pPr marL="1016000" lvl="1" indent="-444500">
              <a:spcBef>
                <a:spcPct val="35000"/>
              </a:spcBef>
              <a:buFontTx/>
              <a:buAutoNum type="alphaUcPeriod"/>
            </a:pPr>
            <a:r>
              <a:rPr lang="en-US" altLang="en-US" dirty="0">
                <a:latin typeface="Arial"/>
                <a:cs typeface="Arial"/>
              </a:rPr>
              <a:t>assessing exactly how the patient is trapped and determining the safest way to extricate.</a:t>
            </a:r>
            <a:br>
              <a:rPr lang="en-US" altLang="en-US" dirty="0">
                <a:latin typeface="Arial"/>
                <a:cs typeface="Arial"/>
              </a:rPr>
            </a:br>
            <a:r>
              <a:rPr lang="en-US" altLang="en-US" b="1" dirty="0">
                <a:latin typeface="Arial"/>
                <a:cs typeface="Arial"/>
              </a:rPr>
              <a:t>Rationale: </a:t>
            </a:r>
            <a:r>
              <a:rPr lang="en-US" altLang="en-US" dirty="0">
                <a:solidFill>
                  <a:srgbClr val="F37021"/>
                </a:solidFill>
                <a:latin typeface="Arial"/>
                <a:cs typeface="Arial"/>
              </a:rPr>
              <a:t>Correct answer</a:t>
            </a:r>
          </a:p>
          <a:p>
            <a:pPr marL="1016000" lvl="1" indent="-444500">
              <a:spcBef>
                <a:spcPct val="35000"/>
              </a:spcBef>
              <a:buFontTx/>
              <a:buAutoNum type="alphaUcPeriod"/>
            </a:pPr>
            <a:r>
              <a:rPr lang="en-US" altLang="en-US" dirty="0">
                <a:latin typeface="Arial"/>
                <a:cs typeface="Arial"/>
              </a:rPr>
              <a:t>awaiting further instructions from the EMT regarding how to proceed with the extrication.</a:t>
            </a:r>
            <a:br>
              <a:rPr lang="en-US" altLang="en-US" dirty="0">
                <a:latin typeface="Arial"/>
                <a:cs typeface="Arial"/>
              </a:rPr>
            </a:br>
            <a:r>
              <a:rPr lang="en-US" altLang="en-US" b="1" dirty="0">
                <a:latin typeface="Arial"/>
                <a:cs typeface="Arial"/>
              </a:rPr>
              <a:t>Rationale: </a:t>
            </a:r>
            <a:r>
              <a:rPr lang="en-US" altLang="en-US" dirty="0">
                <a:solidFill>
                  <a:srgbClr val="F37021"/>
                </a:solidFill>
                <a:latin typeface="Arial"/>
                <a:cs typeface="Arial"/>
              </a:rPr>
              <a:t>Although the EMT may verbalize the patient</a:t>
            </a:r>
            <a:r>
              <a:rPr lang="ja-JP" altLang="en-US" dirty="0">
                <a:solidFill>
                  <a:srgbClr val="F37021"/>
                </a:solidFill>
                <a:latin typeface="Arial"/>
                <a:cs typeface="Arial"/>
              </a:rPr>
              <a:t>’</a:t>
            </a:r>
            <a:r>
              <a:rPr lang="en-US" altLang="ja-JP" dirty="0">
                <a:solidFill>
                  <a:srgbClr val="F37021"/>
                </a:solidFill>
                <a:latin typeface="Arial"/>
                <a:cs typeface="Arial"/>
              </a:rPr>
              <a:t>s injuries, which may help in deciding how the extrication can best be handled, the actual extrication is performed by the rescue team.</a:t>
            </a:r>
            <a:endParaRPr lang="en-US" altLang="en-US" dirty="0">
              <a:solidFill>
                <a:srgbClr val="F37021"/>
              </a:solidFill>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12482" name="Rectangle 2"/>
          <p:cNvSpPr>
            <a:spLocks noGrp="1" noChangeArrowheads="1"/>
          </p:cNvSpPr>
          <p:nvPr>
            <p:ph type="title"/>
          </p:nvPr>
        </p:nvSpPr>
        <p:spPr/>
        <p:txBody>
          <a:bodyPr/>
          <a:lstStyle/>
          <a:p>
            <a:pPr>
              <a:lnSpc>
                <a:spcPct val="85000"/>
              </a:lnSpc>
              <a:defRPr/>
            </a:pPr>
            <a:r>
              <a:rPr lang="en-US" dirty="0">
                <a:cs typeface="+mj-cs"/>
              </a:rPr>
              <a:t>Review </a:t>
            </a:r>
            <a:r>
              <a:rPr lang="en-US" sz="2000" b="0" dirty="0">
                <a:cs typeface="+mj-cs"/>
              </a:rPr>
              <a:t>(2 of 2)</a:t>
            </a:r>
          </a:p>
        </p:txBody>
      </p:sp>
      <p:sp>
        <p:nvSpPr>
          <p:cNvPr id="99331" name="Rectangle 3"/>
          <p:cNvSpPr>
            <a:spLocks noGrp="1" noChangeArrowheads="1"/>
          </p:cNvSpPr>
          <p:nvPr>
            <p:ph type="body" idx="1"/>
          </p:nvPr>
        </p:nvSpPr>
        <p:spPr>
          <a:xfrm>
            <a:off x="925830" y="1490870"/>
            <a:ext cx="10250170" cy="4699047"/>
          </a:xfrm>
        </p:spPr>
        <p:txBody>
          <a:bodyPr rIns="228600"/>
          <a:lstStyle/>
          <a:p>
            <a:pPr marL="457200" indent="-457200">
              <a:spcBef>
                <a:spcPct val="35000"/>
              </a:spcBef>
              <a:buFontTx/>
              <a:buAutoNum type="arabicPeriod" startAt="6"/>
            </a:pPr>
            <a:r>
              <a:rPr lang="en-US" altLang="en-US" dirty="0"/>
              <a:t>While the EMT is in a vehicle assessing the patient, the rescue team should be:</a:t>
            </a:r>
          </a:p>
          <a:p>
            <a:pPr marL="1016000" lvl="1" indent="-444500">
              <a:spcBef>
                <a:spcPct val="35000"/>
              </a:spcBef>
              <a:buFontTx/>
              <a:buAutoNum type="alphaUcPeriod" startAt="3"/>
            </a:pPr>
            <a:r>
              <a:rPr lang="en-US" altLang="en-US" dirty="0"/>
              <a:t>actively extricating the patient using whichever rescue method is deemed necessary by the rescue leader. </a:t>
            </a:r>
            <a:br>
              <a:rPr lang="en-US" altLang="en-US" dirty="0"/>
            </a:br>
            <a:r>
              <a:rPr lang="en-US" altLang="en-US" b="1" dirty="0"/>
              <a:t>Rationale: </a:t>
            </a:r>
            <a:r>
              <a:rPr lang="en-US" altLang="en-US" dirty="0">
                <a:solidFill>
                  <a:srgbClr val="F37021"/>
                </a:solidFill>
              </a:rPr>
              <a:t>The decision on the extrication method must include the assessment of the patient, the degree of entrapment, and the determination of the safest extrication route.</a:t>
            </a:r>
          </a:p>
          <a:p>
            <a:pPr marL="1016000" lvl="1" indent="-444500">
              <a:spcBef>
                <a:spcPct val="35000"/>
              </a:spcBef>
              <a:buFontTx/>
              <a:buAutoNum type="alphaUcPeriod" startAt="3"/>
            </a:pPr>
            <a:r>
              <a:rPr lang="en-US" altLang="en-US" dirty="0"/>
              <a:t>preparing for a simple extrication process, as the EMT has obviously gained access to the patient. </a:t>
            </a:r>
            <a:br>
              <a:rPr lang="en-US" altLang="en-US" dirty="0"/>
            </a:br>
            <a:r>
              <a:rPr lang="en-US" altLang="en-US" b="1" dirty="0"/>
              <a:t>Rationale: </a:t>
            </a:r>
            <a:r>
              <a:rPr lang="en-US" altLang="en-US" dirty="0">
                <a:solidFill>
                  <a:srgbClr val="F37021"/>
                </a:solidFill>
              </a:rPr>
              <a:t>The rescue team leader must consider all options</a:t>
            </a:r>
            <a:r>
              <a:rPr lang="en-US" altLang="en-US" dirty="0">
                <a:solidFill>
                  <a:srgbClr val="F37021"/>
                </a:solidFill>
                <a:ea typeface="MS PGothic" charset="-128"/>
              </a:rPr>
              <a:t>—</a:t>
            </a:r>
            <a:r>
              <a:rPr lang="en-US" altLang="en-US" dirty="0">
                <a:solidFill>
                  <a:srgbClr val="F37021"/>
                </a:solidFill>
              </a:rPr>
              <a:t>the way the EMT came in may not be the best way for the patient to come out.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13506"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01379" name="Rectangle 3"/>
          <p:cNvSpPr>
            <a:spLocks noGrp="1" noChangeArrowheads="1"/>
          </p:cNvSpPr>
          <p:nvPr>
            <p:ph type="body" idx="1"/>
          </p:nvPr>
        </p:nvSpPr>
        <p:spPr/>
        <p:txBody>
          <a:bodyPr rIns="228600"/>
          <a:lstStyle/>
          <a:p>
            <a:pPr marL="457200" indent="-457200">
              <a:spcBef>
                <a:spcPct val="35000"/>
              </a:spcBef>
              <a:buFontTx/>
              <a:buAutoNum type="arabicPeriod" startAt="7"/>
            </a:pPr>
            <a:r>
              <a:rPr lang="en-US" altLang="en-US" dirty="0"/>
              <a:t>Proper removal of a critically injured patient from an automobile involves:</a:t>
            </a:r>
          </a:p>
          <a:p>
            <a:pPr marL="1016000" lvl="1" indent="-444500">
              <a:spcBef>
                <a:spcPct val="35000"/>
              </a:spcBef>
              <a:buFontTx/>
              <a:buAutoNum type="alphaUcPeriod"/>
            </a:pPr>
            <a:r>
              <a:rPr lang="en-US" altLang="en-US" dirty="0"/>
              <a:t>moving the patient in one fast, continuous step. </a:t>
            </a:r>
          </a:p>
          <a:p>
            <a:pPr marL="1016000" lvl="1" indent="-444500">
              <a:spcBef>
                <a:spcPct val="35000"/>
              </a:spcBef>
              <a:buFontTx/>
              <a:buAutoNum type="alphaUcPeriod"/>
            </a:pPr>
            <a:r>
              <a:rPr lang="en-US" altLang="en-US" dirty="0"/>
              <a:t>utilizing no more than two personnel to avoid crowding. </a:t>
            </a:r>
          </a:p>
          <a:p>
            <a:pPr marL="1016000" lvl="1" indent="-444500">
              <a:spcBef>
                <a:spcPct val="35000"/>
              </a:spcBef>
              <a:buFontTx/>
              <a:buAutoNum type="alphaUcPeriod"/>
            </a:pPr>
            <a:r>
              <a:rPr lang="en-US" altLang="en-US" dirty="0"/>
              <a:t>moving the patient in smooth, slow, controlled steps. </a:t>
            </a:r>
          </a:p>
          <a:p>
            <a:pPr marL="1016000" lvl="1" indent="-444500">
              <a:spcBef>
                <a:spcPct val="35000"/>
              </a:spcBef>
              <a:buFontTx/>
              <a:buAutoNum type="alphaUcPeriod"/>
            </a:pPr>
            <a:r>
              <a:rPr lang="en-US" altLang="en-US" dirty="0"/>
              <a:t>removing the patient by grasping the immobilization device. </a:t>
            </a:r>
            <a:endParaRPr lang="en-US" alt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8514" name="Title 1"/>
          <p:cNvSpPr>
            <a:spLocks noGrp="1"/>
          </p:cNvSpPr>
          <p:nvPr>
            <p:ph type="title"/>
          </p:nvPr>
        </p:nvSpPr>
        <p:spPr/>
        <p:txBody>
          <a:bodyPr/>
          <a:lstStyle/>
          <a:p>
            <a:pPr>
              <a:lnSpc>
                <a:spcPct val="85000"/>
              </a:lnSpc>
              <a:defRPr/>
            </a:pPr>
            <a:r>
              <a:rPr lang="en-US" dirty="0">
                <a:cs typeface="+mj-cs"/>
              </a:rPr>
              <a:t>Fundamentals of Extrication </a:t>
            </a:r>
            <a:r>
              <a:rPr lang="en-US" sz="2000" b="0" dirty="0">
                <a:cs typeface="+mj-cs"/>
              </a:rPr>
              <a:t>(2 of 3)</a:t>
            </a:r>
          </a:p>
        </p:txBody>
      </p:sp>
      <p:sp>
        <p:nvSpPr>
          <p:cNvPr id="12291" name="Content Placeholder 2"/>
          <p:cNvSpPr>
            <a:spLocks noGrp="1"/>
          </p:cNvSpPr>
          <p:nvPr>
            <p:ph type="body" idx="1"/>
          </p:nvPr>
        </p:nvSpPr>
        <p:spPr/>
        <p:txBody>
          <a:bodyPr rIns="228600"/>
          <a:lstStyle/>
          <a:p>
            <a:pPr>
              <a:spcBef>
                <a:spcPct val="35000"/>
              </a:spcBef>
            </a:pPr>
            <a:r>
              <a:rPr lang="en-US" altLang="en-US" dirty="0"/>
              <a:t>Extrication is the removal from entrapment or a dangerous situation or position.</a:t>
            </a:r>
          </a:p>
          <a:p>
            <a:pPr>
              <a:spcBef>
                <a:spcPct val="35000"/>
              </a:spcBef>
            </a:pPr>
            <a:r>
              <a:rPr lang="en-US" altLang="en-US" dirty="0"/>
              <a:t>Entrapment is a condition in which a person is caught within a closed area with no way out or has a limb or other body part trapped.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14530"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02403"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C</a:t>
            </a:r>
          </a:p>
          <a:p>
            <a:pPr marL="0" indent="0">
              <a:spcBef>
                <a:spcPct val="35000"/>
              </a:spcBef>
              <a:buFontTx/>
              <a:buNone/>
            </a:pPr>
            <a:r>
              <a:rPr lang="en-US" altLang="en-US" b="1" dirty="0"/>
              <a:t>Rationale: </a:t>
            </a:r>
            <a:r>
              <a:rPr lang="en-US" altLang="en-US" dirty="0"/>
              <a:t>To ensure that each rescuer is positioned so he or she can lift and properly carry the patient at all times, move the patient in a series of smooth, slow, controlled steps, with stops designed in between to allow for any repositioning or adjustments as needed. Move the patient as a unit, and resist the temptation to move the immobilization device instead.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15554"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03427" name="Rectangle 3"/>
          <p:cNvSpPr>
            <a:spLocks noGrp="1" noChangeArrowheads="1"/>
          </p:cNvSpPr>
          <p:nvPr>
            <p:ph type="body" idx="1"/>
          </p:nvPr>
        </p:nvSpPr>
        <p:spPr/>
        <p:txBody>
          <a:bodyPr rIns="228600"/>
          <a:lstStyle/>
          <a:p>
            <a:pPr marL="457200" indent="-457200">
              <a:spcBef>
                <a:spcPct val="35000"/>
              </a:spcBef>
              <a:buFontTx/>
              <a:buAutoNum type="arabicPeriod" startAt="7"/>
            </a:pPr>
            <a:r>
              <a:rPr lang="en-US" altLang="en-US" dirty="0"/>
              <a:t>Proper removal of a critically injured patient from an automobile involves:</a:t>
            </a:r>
          </a:p>
          <a:p>
            <a:pPr marL="1016000" lvl="1" indent="-444500">
              <a:spcBef>
                <a:spcPct val="35000"/>
              </a:spcBef>
              <a:buFontTx/>
              <a:buAutoNum type="alphaUcPeriod"/>
            </a:pPr>
            <a:r>
              <a:rPr lang="en-US" altLang="en-US" dirty="0"/>
              <a:t>moving the patient in one fast, continuous step. </a:t>
            </a:r>
            <a:br>
              <a:rPr lang="en-US" altLang="en-US" dirty="0"/>
            </a:br>
            <a:r>
              <a:rPr lang="en-US" altLang="en-US" b="1" dirty="0"/>
              <a:t>Rationale: </a:t>
            </a:r>
            <a:r>
              <a:rPr lang="en-US" altLang="en-US" dirty="0">
                <a:solidFill>
                  <a:srgbClr val="F37021"/>
                </a:solidFill>
              </a:rPr>
              <a:t>The removal should be smooth and slow.</a:t>
            </a:r>
          </a:p>
          <a:p>
            <a:pPr marL="1016000" lvl="1" indent="-444500">
              <a:spcBef>
                <a:spcPct val="35000"/>
              </a:spcBef>
              <a:buFontTx/>
              <a:buAutoNum type="alphaUcPeriod"/>
            </a:pPr>
            <a:r>
              <a:rPr lang="en-US" altLang="en-US" dirty="0"/>
              <a:t>utilizing no more than two personnel to avoid crowding. </a:t>
            </a:r>
            <a:br>
              <a:rPr lang="en-US" altLang="en-US" dirty="0"/>
            </a:br>
            <a:r>
              <a:rPr lang="en-US" altLang="en-US" b="1" dirty="0"/>
              <a:t>Rationale: </a:t>
            </a:r>
            <a:r>
              <a:rPr lang="en-US" altLang="en-US" dirty="0">
                <a:solidFill>
                  <a:srgbClr val="F37021"/>
                </a:solidFill>
              </a:rPr>
              <a:t>Use the number of rescuers necessary to allow for a smooth and controlled removal.</a:t>
            </a:r>
          </a:p>
          <a:p>
            <a:pPr marL="1016000" lvl="1" indent="-444500">
              <a:spcBef>
                <a:spcPct val="35000"/>
              </a:spcBef>
              <a:buFontTx/>
              <a:buAutoNum type="alphaUcPeriod" startAt="3"/>
            </a:pPr>
            <a:r>
              <a:rPr lang="en-US" altLang="en-US" dirty="0"/>
              <a:t>moving the patient in smooth, slow, controlled steps. </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startAt="3"/>
            </a:pPr>
            <a:r>
              <a:rPr lang="en-US" altLang="en-US" dirty="0"/>
              <a:t>removing the patient by grasping the immobilization device.</a:t>
            </a:r>
            <a:br>
              <a:rPr lang="en-US" altLang="en-US" dirty="0"/>
            </a:br>
            <a:r>
              <a:rPr lang="en-US" altLang="en-US" b="1" dirty="0"/>
              <a:t>Rationale: </a:t>
            </a:r>
            <a:r>
              <a:rPr lang="en-US" altLang="en-US" dirty="0">
                <a:solidFill>
                  <a:srgbClr val="F37021"/>
                </a:solidFill>
              </a:rPr>
              <a:t>Do not grab or pull on immobilization devices. This will prevent loosening or dislodging the devices.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16578"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05475" name="Rectangle 3"/>
          <p:cNvSpPr>
            <a:spLocks noGrp="1" noChangeArrowheads="1"/>
          </p:cNvSpPr>
          <p:nvPr>
            <p:ph type="body" idx="1"/>
          </p:nvPr>
        </p:nvSpPr>
        <p:spPr/>
        <p:txBody>
          <a:bodyPr rIns="228600"/>
          <a:lstStyle/>
          <a:p>
            <a:pPr marL="457200" indent="-457200">
              <a:spcBef>
                <a:spcPct val="35000"/>
              </a:spcBef>
              <a:buFontTx/>
              <a:buAutoNum type="arabicPeriod" startAt="8"/>
            </a:pPr>
            <a:r>
              <a:rPr lang="en-US" altLang="en-US" dirty="0"/>
              <a:t>A man has been sucked inside the bin of a grain silo and is trapped. Which of the following rescue teams is the MOST appropriate to request? </a:t>
            </a:r>
          </a:p>
          <a:p>
            <a:pPr marL="1016000" lvl="1" indent="-444500">
              <a:spcBef>
                <a:spcPct val="35000"/>
              </a:spcBef>
              <a:buFontTx/>
              <a:buAutoNum type="alphaUcPeriod"/>
            </a:pPr>
            <a:r>
              <a:rPr lang="en-US" altLang="en-US" dirty="0"/>
              <a:t>Trench rescue</a:t>
            </a:r>
          </a:p>
          <a:p>
            <a:pPr marL="1016000" lvl="1" indent="-444500">
              <a:spcBef>
                <a:spcPct val="35000"/>
              </a:spcBef>
              <a:buFontTx/>
              <a:buAutoNum type="alphaUcPeriod"/>
            </a:pPr>
            <a:r>
              <a:rPr lang="en-US" altLang="en-US" dirty="0"/>
              <a:t>High-angle rescue</a:t>
            </a:r>
          </a:p>
          <a:p>
            <a:pPr marL="1016000" lvl="1" indent="-444500">
              <a:spcBef>
                <a:spcPct val="35000"/>
              </a:spcBef>
              <a:buFontTx/>
              <a:buAutoNum type="alphaUcPeriod"/>
            </a:pPr>
            <a:r>
              <a:rPr lang="en-US" altLang="en-US" dirty="0"/>
              <a:t>Local fire department</a:t>
            </a:r>
          </a:p>
          <a:p>
            <a:pPr marL="1016000" lvl="1" indent="-444500">
              <a:spcBef>
                <a:spcPct val="35000"/>
              </a:spcBef>
              <a:buFontTx/>
              <a:buAutoNum type="alphaUcPeriod"/>
            </a:pPr>
            <a:r>
              <a:rPr lang="en-US" altLang="en-US" dirty="0"/>
              <a:t>Confined space rescue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17602"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06499" name="Rectangle 3"/>
          <p:cNvSpPr>
            <a:spLocks noGrp="1" noChangeArrowheads="1"/>
          </p:cNvSpPr>
          <p:nvPr>
            <p:ph type="body" idx="1"/>
          </p:nvPr>
        </p:nvSpPr>
        <p:spPr/>
        <p:txBody>
          <a:bodyPr rIns="228600"/>
          <a:lstStyle/>
          <a:p>
            <a:pPr marL="0" indent="0">
              <a:lnSpc>
                <a:spcPct val="80000"/>
              </a:lnSpc>
              <a:buFontTx/>
              <a:buNone/>
            </a:pPr>
            <a:r>
              <a:rPr lang="en-US" altLang="en-US" b="1" dirty="0"/>
              <a:t>Answer: </a:t>
            </a:r>
            <a:r>
              <a:rPr lang="en-US" altLang="en-US" b="1" dirty="0">
                <a:solidFill>
                  <a:srgbClr val="F37021"/>
                </a:solidFill>
              </a:rPr>
              <a:t>D</a:t>
            </a:r>
          </a:p>
          <a:p>
            <a:pPr marL="0" indent="0">
              <a:spcBef>
                <a:spcPct val="35000"/>
              </a:spcBef>
              <a:buFontTx/>
              <a:buNone/>
            </a:pPr>
            <a:r>
              <a:rPr lang="en-US" altLang="en-US" b="1" dirty="0"/>
              <a:t>Rationale: </a:t>
            </a:r>
            <a:r>
              <a:rPr lang="en-US" altLang="en-US" dirty="0"/>
              <a:t>Of the technical rescue teams listed, a confined rescue team would be the most appropriate to request for help. Grain silos are confined spaces that such teams are specially trained to operate in. Trench rescue teams are trained to deal with cave-ins and trench collapses. If your local fire department is trained in confined space rescue, they should be notified.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18626"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07523" name="Rectangle 3"/>
          <p:cNvSpPr>
            <a:spLocks noGrp="1" noChangeArrowheads="1"/>
          </p:cNvSpPr>
          <p:nvPr>
            <p:ph type="body" idx="1"/>
          </p:nvPr>
        </p:nvSpPr>
        <p:spPr/>
        <p:txBody>
          <a:bodyPr rIns="228600"/>
          <a:lstStyle/>
          <a:p>
            <a:pPr marL="457200" indent="-457200">
              <a:spcBef>
                <a:spcPct val="35000"/>
              </a:spcBef>
              <a:buFontTx/>
              <a:buAutoNum type="arabicPeriod" startAt="8"/>
            </a:pPr>
            <a:r>
              <a:rPr lang="en-US" altLang="en-US" dirty="0"/>
              <a:t>A man has been sucked inside the bin of a grain silo and is trapped. Which of the following rescue teams is the MOST appropriate to request? </a:t>
            </a:r>
          </a:p>
          <a:p>
            <a:pPr marL="1016000" lvl="1" indent="-444500">
              <a:spcBef>
                <a:spcPct val="35000"/>
              </a:spcBef>
              <a:buFontTx/>
              <a:buAutoNum type="alphaUcPeriod"/>
            </a:pPr>
            <a:r>
              <a:rPr lang="en-US" altLang="en-US" dirty="0"/>
              <a:t>Trench rescue</a:t>
            </a:r>
            <a:br>
              <a:rPr lang="en-US" altLang="en-US" dirty="0"/>
            </a:br>
            <a:r>
              <a:rPr lang="en-US" altLang="en-US" b="1" dirty="0"/>
              <a:t>Rationale: </a:t>
            </a:r>
            <a:r>
              <a:rPr lang="en-US" altLang="en-US" dirty="0">
                <a:solidFill>
                  <a:srgbClr val="F37021"/>
                </a:solidFill>
              </a:rPr>
              <a:t>These teams are trained for rescues from trench cave-ins.</a:t>
            </a:r>
          </a:p>
          <a:p>
            <a:pPr marL="1016000" lvl="1" indent="-444500">
              <a:spcBef>
                <a:spcPct val="35000"/>
              </a:spcBef>
              <a:buFontTx/>
              <a:buAutoNum type="alphaUcPeriod"/>
            </a:pPr>
            <a:r>
              <a:rPr lang="en-US" altLang="en-US" dirty="0"/>
              <a:t>High-angle rescue</a:t>
            </a:r>
            <a:br>
              <a:rPr lang="en-US" altLang="en-US" dirty="0"/>
            </a:br>
            <a:r>
              <a:rPr lang="en-US" altLang="en-US" b="1" dirty="0"/>
              <a:t>Rationale: </a:t>
            </a:r>
            <a:r>
              <a:rPr lang="en-US" altLang="en-US" dirty="0">
                <a:solidFill>
                  <a:srgbClr val="F37021"/>
                </a:solidFill>
              </a:rPr>
              <a:t>These teams are trained for rescues on slopes greater than 45</a:t>
            </a:r>
            <a:r>
              <a:rPr lang="en-US" altLang="en-US" dirty="0">
                <a:solidFill>
                  <a:srgbClr val="F37021"/>
                </a:solidFill>
                <a:ea typeface="MS PGothic" charset="-128"/>
                <a:sym typeface="Symbol" charset="2"/>
              </a:rPr>
              <a:t></a:t>
            </a:r>
            <a:r>
              <a:rPr lang="en-US" altLang="en-US" dirty="0">
                <a:solidFill>
                  <a:srgbClr val="F37021"/>
                </a:solidFill>
                <a:ea typeface="MS PGothic" charset="-128"/>
              </a:rPr>
              <a:t>.</a:t>
            </a:r>
          </a:p>
          <a:p>
            <a:pPr marL="1016000" lvl="1" indent="-444500">
              <a:spcBef>
                <a:spcPct val="35000"/>
              </a:spcBef>
              <a:buFontTx/>
              <a:buAutoNum type="alphaUcPeriod" startAt="3"/>
            </a:pPr>
            <a:r>
              <a:rPr lang="en-US" altLang="en-US" dirty="0"/>
              <a:t>Local fire department</a:t>
            </a:r>
            <a:br>
              <a:rPr lang="en-US" altLang="en-US" dirty="0"/>
            </a:br>
            <a:r>
              <a:rPr lang="en-US" altLang="en-US" b="1" dirty="0"/>
              <a:t>Rationale: </a:t>
            </a:r>
            <a:r>
              <a:rPr lang="en-US" altLang="en-US" dirty="0">
                <a:solidFill>
                  <a:srgbClr val="F37021"/>
                </a:solidFill>
              </a:rPr>
              <a:t>Confined space rescue is a specialized training course.</a:t>
            </a:r>
          </a:p>
          <a:p>
            <a:pPr marL="1016000" lvl="1" indent="-444500">
              <a:spcBef>
                <a:spcPct val="35000"/>
              </a:spcBef>
              <a:buFontTx/>
              <a:buAutoNum type="alphaUcPeriod" startAt="3"/>
            </a:pPr>
            <a:r>
              <a:rPr lang="en-US" altLang="en-US" dirty="0"/>
              <a:t>Confined space rescue</a:t>
            </a:r>
            <a:br>
              <a:rPr lang="en-US" altLang="en-US" dirty="0"/>
            </a:br>
            <a:r>
              <a:rPr lang="en-US" altLang="en-US" b="1" dirty="0"/>
              <a:t>Rationale: </a:t>
            </a:r>
            <a:r>
              <a:rPr lang="en-US" altLang="en-US" dirty="0">
                <a:solidFill>
                  <a:srgbClr val="F37021"/>
                </a:solidFill>
              </a:rPr>
              <a:t>Correct answer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19650"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09571" name="Rectangle 3"/>
          <p:cNvSpPr>
            <a:spLocks noGrp="1" noChangeArrowheads="1"/>
          </p:cNvSpPr>
          <p:nvPr>
            <p:ph type="body" idx="1"/>
          </p:nvPr>
        </p:nvSpPr>
        <p:spPr/>
        <p:txBody>
          <a:bodyPr rIns="228600"/>
          <a:lstStyle/>
          <a:p>
            <a:pPr marL="457200" indent="-457200">
              <a:spcBef>
                <a:spcPct val="35000"/>
              </a:spcBef>
              <a:buFontTx/>
              <a:buAutoNum type="arabicPeriod" startAt="9"/>
            </a:pPr>
            <a:r>
              <a:rPr lang="en-US" altLang="en-US" dirty="0"/>
              <a:t>You respond to a wooded area to help search for a child who has been missing for approximately 24 hours. Which of the following equipment should you leave in the ambulance?</a:t>
            </a:r>
          </a:p>
          <a:p>
            <a:pPr marL="1016000" lvl="1" indent="-444500">
              <a:spcBef>
                <a:spcPct val="35000"/>
              </a:spcBef>
              <a:buFontTx/>
              <a:buAutoNum type="alphaUcPeriod"/>
            </a:pPr>
            <a:r>
              <a:rPr lang="en-US" altLang="en-US" dirty="0"/>
              <a:t>Radio</a:t>
            </a:r>
          </a:p>
          <a:p>
            <a:pPr marL="1016000" lvl="1" indent="-444500">
              <a:spcBef>
                <a:spcPct val="35000"/>
              </a:spcBef>
              <a:buFontTx/>
              <a:buAutoNum type="alphaUcPeriod"/>
            </a:pPr>
            <a:r>
              <a:rPr lang="en-US" altLang="en-US" dirty="0"/>
              <a:t>Flashlight</a:t>
            </a:r>
          </a:p>
          <a:p>
            <a:pPr marL="1016000" lvl="1" indent="-444500">
              <a:spcBef>
                <a:spcPct val="35000"/>
              </a:spcBef>
              <a:buFontTx/>
              <a:buAutoNum type="alphaUcPeriod"/>
            </a:pPr>
            <a:r>
              <a:rPr lang="en-US" altLang="en-US" dirty="0"/>
              <a:t>Jump kit</a:t>
            </a:r>
          </a:p>
          <a:p>
            <a:pPr marL="1016000" lvl="1" indent="-444500">
              <a:spcBef>
                <a:spcPct val="35000"/>
              </a:spcBef>
              <a:buFontTx/>
              <a:buAutoNum type="alphaUcPeriod"/>
            </a:pPr>
            <a:r>
              <a:rPr lang="en-US" altLang="en-US" dirty="0"/>
              <a:t>Backboard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20674"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10595"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D</a:t>
            </a:r>
          </a:p>
          <a:p>
            <a:pPr marL="0" indent="0">
              <a:spcBef>
                <a:spcPct val="35000"/>
              </a:spcBef>
              <a:buFontTx/>
              <a:buNone/>
            </a:pPr>
            <a:r>
              <a:rPr lang="en-US" altLang="en-US" b="1" dirty="0"/>
              <a:t>Rationale: </a:t>
            </a:r>
            <a:r>
              <a:rPr lang="en-US" altLang="en-US" dirty="0"/>
              <a:t>When participating in a search and rescue effort, large equipment that is not easily carried (ie, backboard, wheeled stretcher) should be left in the ambulance.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21698"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11619" name="Rectangle 3"/>
          <p:cNvSpPr>
            <a:spLocks noGrp="1" noChangeArrowheads="1"/>
          </p:cNvSpPr>
          <p:nvPr>
            <p:ph type="body" idx="1"/>
          </p:nvPr>
        </p:nvSpPr>
        <p:spPr/>
        <p:txBody>
          <a:bodyPr rIns="228600"/>
          <a:lstStyle/>
          <a:p>
            <a:pPr marL="457200" indent="-457200">
              <a:spcBef>
                <a:spcPct val="35000"/>
              </a:spcBef>
              <a:buFontTx/>
              <a:buAutoNum type="arabicPeriod" startAt="9"/>
            </a:pPr>
            <a:r>
              <a:rPr lang="en-US" altLang="en-US" dirty="0"/>
              <a:t>You respond to a wooded area to help search for a child who has been missing for approximately 24 hours. Which of the following equipment should you leave in the ambulance?</a:t>
            </a:r>
          </a:p>
          <a:p>
            <a:pPr marL="1016000" lvl="1" indent="-444500">
              <a:spcBef>
                <a:spcPct val="35000"/>
              </a:spcBef>
              <a:buFontTx/>
              <a:buAutoNum type="alphaUcPeriod"/>
            </a:pPr>
            <a:r>
              <a:rPr lang="en-US" altLang="en-US" dirty="0"/>
              <a:t>Radio</a:t>
            </a:r>
            <a:br>
              <a:rPr lang="en-US" altLang="en-US" dirty="0"/>
            </a:br>
            <a:r>
              <a:rPr lang="en-US" altLang="en-US" b="1" dirty="0"/>
              <a:t>Rationale: </a:t>
            </a:r>
            <a:r>
              <a:rPr lang="en-US" altLang="en-US" dirty="0">
                <a:solidFill>
                  <a:srgbClr val="F37021"/>
                </a:solidFill>
              </a:rPr>
              <a:t>Communications via radio in a search and rescue mission is extremely important.</a:t>
            </a:r>
          </a:p>
          <a:p>
            <a:pPr marL="1016000" lvl="1" indent="-444500">
              <a:spcBef>
                <a:spcPct val="35000"/>
              </a:spcBef>
              <a:buFontTx/>
              <a:buAutoNum type="alphaUcPeriod"/>
            </a:pPr>
            <a:r>
              <a:rPr lang="en-US" altLang="en-US" dirty="0"/>
              <a:t>Flashlight</a:t>
            </a:r>
            <a:br>
              <a:rPr lang="en-US" altLang="en-US" dirty="0"/>
            </a:br>
            <a:r>
              <a:rPr lang="en-US" altLang="en-US" b="1" dirty="0"/>
              <a:t>Rationale: </a:t>
            </a:r>
            <a:r>
              <a:rPr lang="en-US" altLang="en-US" dirty="0">
                <a:solidFill>
                  <a:srgbClr val="F37021"/>
                </a:solidFill>
              </a:rPr>
              <a:t>Many rescue situations involve low light conditions and require a flashlight.</a:t>
            </a:r>
          </a:p>
          <a:p>
            <a:pPr marL="1016000" lvl="1" indent="-444500">
              <a:spcBef>
                <a:spcPct val="35000"/>
              </a:spcBef>
              <a:buFontTx/>
              <a:buAutoNum type="alphaUcPeriod" startAt="3"/>
            </a:pPr>
            <a:r>
              <a:rPr lang="en-US" altLang="en-US" dirty="0"/>
              <a:t>Jump kit</a:t>
            </a:r>
            <a:br>
              <a:rPr lang="en-US" altLang="en-US" dirty="0"/>
            </a:br>
            <a:r>
              <a:rPr lang="en-US" altLang="en-US" b="1" dirty="0"/>
              <a:t>Rationale: </a:t>
            </a:r>
            <a:r>
              <a:rPr lang="en-US" altLang="en-US" dirty="0">
                <a:solidFill>
                  <a:srgbClr val="F37021"/>
                </a:solidFill>
              </a:rPr>
              <a:t>The jump kit is necessary for the initial treatment of life-threatening situations, if and when the victim is found.</a:t>
            </a:r>
          </a:p>
          <a:p>
            <a:pPr marL="1016000" lvl="1" indent="-444500">
              <a:spcBef>
                <a:spcPct val="35000"/>
              </a:spcBef>
              <a:buFontTx/>
              <a:buAutoNum type="alphaUcPeriod" startAt="3"/>
            </a:pPr>
            <a:r>
              <a:rPr lang="en-US" altLang="en-US" dirty="0"/>
              <a:t>Backboard</a:t>
            </a:r>
            <a:br>
              <a:rPr lang="en-US" altLang="en-US" dirty="0"/>
            </a:br>
            <a:r>
              <a:rPr lang="en-US" altLang="en-US" b="1" dirty="0"/>
              <a:t>Rationale: </a:t>
            </a:r>
            <a:r>
              <a:rPr lang="en-US" altLang="en-US" dirty="0">
                <a:solidFill>
                  <a:srgbClr val="F37021"/>
                </a:solidFill>
              </a:rPr>
              <a:t>Correct answer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22722"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13667" name="Rectangle 3"/>
          <p:cNvSpPr>
            <a:spLocks noGrp="1" noChangeArrowheads="1"/>
          </p:cNvSpPr>
          <p:nvPr>
            <p:ph type="body" idx="1"/>
          </p:nvPr>
        </p:nvSpPr>
        <p:spPr/>
        <p:txBody>
          <a:bodyPr rIns="228600"/>
          <a:lstStyle/>
          <a:p>
            <a:pPr marL="682625" indent="-682625">
              <a:spcBef>
                <a:spcPct val="35000"/>
              </a:spcBef>
              <a:buFontTx/>
              <a:buAutoNum type="arabicPeriod" startAt="10"/>
            </a:pPr>
            <a:r>
              <a:rPr lang="en-US" altLang="en-US" dirty="0"/>
              <a:t>You are dispatched to the scene of a trench collapse. Upon arriving at the scene, your ambulance should be parked at least _____ feet from the incident. </a:t>
            </a:r>
          </a:p>
          <a:p>
            <a:pPr marL="1241425" lvl="1" indent="-444500">
              <a:spcBef>
                <a:spcPct val="35000"/>
              </a:spcBef>
              <a:buFontTx/>
              <a:buAutoNum type="alphaUcPeriod"/>
            </a:pPr>
            <a:r>
              <a:rPr lang="en-US" altLang="en-US" dirty="0"/>
              <a:t>250</a:t>
            </a:r>
            <a:endParaRPr lang="en-US" altLang="en-US" dirty="0">
              <a:ea typeface="MS PGothic" charset="-128"/>
            </a:endParaRPr>
          </a:p>
          <a:p>
            <a:pPr marL="1241425" lvl="1" indent="-444500">
              <a:spcBef>
                <a:spcPct val="35000"/>
              </a:spcBef>
              <a:buFontTx/>
              <a:buAutoNum type="alphaUcPeriod"/>
            </a:pPr>
            <a:r>
              <a:rPr lang="en-US" altLang="en-US" dirty="0"/>
              <a:t>500</a:t>
            </a:r>
          </a:p>
          <a:p>
            <a:pPr marL="1241425" lvl="1" indent="-444500">
              <a:spcBef>
                <a:spcPct val="35000"/>
              </a:spcBef>
              <a:buFontTx/>
              <a:buAutoNum type="alphaUcPeriod"/>
            </a:pPr>
            <a:r>
              <a:rPr lang="en-US" altLang="en-US" dirty="0"/>
              <a:t>750</a:t>
            </a:r>
          </a:p>
          <a:p>
            <a:pPr marL="1241425" lvl="1" indent="-444500">
              <a:spcBef>
                <a:spcPct val="35000"/>
              </a:spcBef>
              <a:buFontTx/>
              <a:buAutoNum type="alphaUcPeriod"/>
            </a:pPr>
            <a:r>
              <a:rPr lang="en-US" altLang="en-US" dirty="0"/>
              <a:t>1000</a:t>
            </a:r>
            <a:endParaRPr lang="en-US" altLang="en-US" dirty="0">
              <a:ea typeface="MS PGothic"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23746"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14691" name="Rectangle 3"/>
          <p:cNvSpPr>
            <a:spLocks noGrp="1" noChangeArrowheads="1"/>
          </p:cNvSpPr>
          <p:nvPr>
            <p:ph type="body" idx="1"/>
          </p:nvPr>
        </p:nvSpPr>
        <p:spPr/>
        <p:txBody>
          <a:bodyPr rIns="228600"/>
          <a:lstStyle/>
          <a:p>
            <a:pPr marL="0" indent="0">
              <a:lnSpc>
                <a:spcPct val="90000"/>
              </a:lnSpc>
              <a:buFontTx/>
              <a:buNone/>
            </a:pPr>
            <a:r>
              <a:rPr lang="en-US" altLang="en-US" b="1" dirty="0"/>
              <a:t>Answer: </a:t>
            </a:r>
            <a:r>
              <a:rPr lang="en-US" altLang="en-US" b="1" dirty="0">
                <a:solidFill>
                  <a:srgbClr val="F37021"/>
                </a:solidFill>
              </a:rPr>
              <a:t>B</a:t>
            </a:r>
          </a:p>
          <a:p>
            <a:pPr marL="0" indent="0">
              <a:spcBef>
                <a:spcPct val="35000"/>
              </a:spcBef>
              <a:buFontTx/>
              <a:buNone/>
            </a:pPr>
            <a:r>
              <a:rPr lang="en-US" altLang="en-US" b="1" dirty="0"/>
              <a:t>Rationale: </a:t>
            </a:r>
            <a:r>
              <a:rPr lang="en-US" altLang="en-US" dirty="0"/>
              <a:t>When arriving at the scene of a cave-in or trench collapse, response vehicles should be parked at least 500 feet from the scene. Because vibration is a primary cause of secondary collapse, all vehicles, including on-scene construction equipment, should be turned off. In addition, all traffic should be diverted from the 500-foot safety area.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342</TotalTime>
  <Words>9499</Words>
  <Application>Microsoft Macintosh PowerPoint</Application>
  <PresentationFormat>Widescreen</PresentationFormat>
  <Paragraphs>963</Paragraphs>
  <Slides>100</Slides>
  <Notes>66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100</vt:i4>
      </vt:variant>
    </vt:vector>
  </HeadingPairs>
  <TitlesOfParts>
    <vt:vector size="105" baseType="lpstr">
      <vt:lpstr>Arial</vt:lpstr>
      <vt:lpstr>Calibri</vt:lpstr>
      <vt:lpstr>Times New Roman</vt:lpstr>
      <vt:lpstr>Wingdings</vt:lpstr>
      <vt:lpstr>Educational subjects 16x9</vt:lpstr>
      <vt:lpstr>Vehicle Extrication and Special Rescue</vt:lpstr>
      <vt:lpstr>National EMS Education Standard Competencies</vt:lpstr>
      <vt:lpstr>Introduction</vt:lpstr>
      <vt:lpstr>Safety</vt:lpstr>
      <vt:lpstr>Vehicle Safety Systems (1 of 3)</vt:lpstr>
      <vt:lpstr>Vehicle Safety Systems (2 of 3)</vt:lpstr>
      <vt:lpstr>Vehicle Safety Systems (3 of 3)</vt:lpstr>
      <vt:lpstr>Fundamentals of Extrication (1 of 3)</vt:lpstr>
      <vt:lpstr>Fundamentals of Extrication (2 of 3)</vt:lpstr>
      <vt:lpstr>Fundamentals of Extrication (3 of 3)</vt:lpstr>
      <vt:lpstr>Roles and Responsibilities (1 of 4)</vt:lpstr>
      <vt:lpstr>Roles and Responsibilities (2 of 4)</vt:lpstr>
      <vt:lpstr>Roles and Responsibilities (3 of 4)</vt:lpstr>
      <vt:lpstr>Roles and Responsibilities (4 of 4)</vt:lpstr>
      <vt:lpstr>Preparation</vt:lpstr>
      <vt:lpstr>En Route to the Scene</vt:lpstr>
      <vt:lpstr>Arrival and Scene Size-up (1 of 9)</vt:lpstr>
      <vt:lpstr>Arrival and Scene Size-up (2 of 9)</vt:lpstr>
      <vt:lpstr>Arrival and Scene Size-up (3 of 9)</vt:lpstr>
      <vt:lpstr>Arrival and Scene Size-up (4 of 9)</vt:lpstr>
      <vt:lpstr>Arrival and Scene Size-up (5 of 9)</vt:lpstr>
      <vt:lpstr>Arrival and Scene Size-up (6 of 9)</vt:lpstr>
      <vt:lpstr>Arrival and Scene Size-up (7 of 9)</vt:lpstr>
      <vt:lpstr>Arrival and Scene Size-up (8 of 9)</vt:lpstr>
      <vt:lpstr>Arrival and Scene Size-up (9 of 9)</vt:lpstr>
      <vt:lpstr>Hazard Control (1 of 5)</vt:lpstr>
      <vt:lpstr>Hazard Control (2 of 5)</vt:lpstr>
      <vt:lpstr>Hazard Control (3 of 5)</vt:lpstr>
      <vt:lpstr>Hazard Control (4 of 5)</vt:lpstr>
      <vt:lpstr>Hazard Control (5 of 5)</vt:lpstr>
      <vt:lpstr>Support Operations</vt:lpstr>
      <vt:lpstr>Gaining Access (1 of 9)</vt:lpstr>
      <vt:lpstr>Gaining Access (2 of 9)</vt:lpstr>
      <vt:lpstr>Gaining Access (3 of 9)</vt:lpstr>
      <vt:lpstr>Gaining Access (4 of 9)</vt:lpstr>
      <vt:lpstr>Gaining Access (5 of 9)</vt:lpstr>
      <vt:lpstr>Gaining Access (6 of 9)</vt:lpstr>
      <vt:lpstr>Gaining Access (7 of 9)</vt:lpstr>
      <vt:lpstr>Gaining Access (8 of 9)</vt:lpstr>
      <vt:lpstr>Gaining Access (9 of 9)</vt:lpstr>
      <vt:lpstr>Emergency Care</vt:lpstr>
      <vt:lpstr>Removal of the Patient (1 of 4)</vt:lpstr>
      <vt:lpstr>Removal of the Patient (2 of 4)</vt:lpstr>
      <vt:lpstr>Removal of the Patient (3 of 4)</vt:lpstr>
      <vt:lpstr>Removal of the Patient (4 of 4)</vt:lpstr>
      <vt:lpstr>Transfer of the Patient (1 of 3)</vt:lpstr>
      <vt:lpstr>Transfer of the Patient (2 of 3)</vt:lpstr>
      <vt:lpstr>Transfer of the Patient (3 of 3)</vt:lpstr>
      <vt:lpstr>Termination</vt:lpstr>
      <vt:lpstr>Specialized Rescue Situations (1 of 3)</vt:lpstr>
      <vt:lpstr>Specialized Rescue Situations (2 of 3)</vt:lpstr>
      <vt:lpstr>Specialized Rescue Situations (3 of 3)</vt:lpstr>
      <vt:lpstr>Technical Rescue Situations (1 of 3)</vt:lpstr>
      <vt:lpstr>Technical Rescue Situations (2 of 3)</vt:lpstr>
      <vt:lpstr>Technical Rescue Situations (3 of 3)</vt:lpstr>
      <vt:lpstr>Search and Rescue (1 of 3)</vt:lpstr>
      <vt:lpstr>Search and Rescue (2 of 3)</vt:lpstr>
      <vt:lpstr>Search and Rescue (3 of 3)</vt:lpstr>
      <vt:lpstr>Trench Rescue (1 of 4)</vt:lpstr>
      <vt:lpstr>Trench Rescue (2 of 4)</vt:lpstr>
      <vt:lpstr>Trench Rescue (3 of 4)</vt:lpstr>
      <vt:lpstr>Trench Rescue (4 of 4)</vt:lpstr>
      <vt:lpstr>Tactical Emergency Medical Support (1 of 3)</vt:lpstr>
      <vt:lpstr>Tactical Emergency Medical Support (2 of 3)</vt:lpstr>
      <vt:lpstr>Tactical Emergency Medical Support (3 of 3)</vt:lpstr>
      <vt:lpstr>Structure Fires (1 of 2)</vt:lpstr>
      <vt:lpstr>Structure Fires (2 of 2)</vt:lpstr>
      <vt:lpstr>Review</vt:lpstr>
      <vt:lpstr>Review</vt:lpstr>
      <vt:lpstr>Review</vt:lpstr>
      <vt:lpstr>Review</vt:lpstr>
      <vt:lpstr>Review</vt:lpstr>
      <vt:lpstr>Review</vt:lpstr>
      <vt:lpstr>Review</vt:lpstr>
      <vt:lpstr>Review</vt:lpstr>
      <vt:lpstr>Review (1 of 2)</vt:lpstr>
      <vt:lpstr>Review (2 of 2)</vt:lpstr>
      <vt:lpstr>Review</vt:lpstr>
      <vt:lpstr>Review</vt:lpstr>
      <vt:lpstr>Review</vt:lpstr>
      <vt:lpstr>Review</vt:lpstr>
      <vt:lpstr>Review</vt:lpstr>
      <vt:lpstr>Review (1 of 2)</vt:lpstr>
      <vt:lpstr>Review (2 of 2)</vt:lpstr>
      <vt:lpstr>Review</vt:lpstr>
      <vt:lpstr>Review</vt:lpstr>
      <vt:lpstr>Review (1 of 2)</vt:lpstr>
      <vt:lpstr>Review (2 of 2)</vt:lpstr>
      <vt:lpstr>Review</vt:lpstr>
      <vt:lpstr>Review</vt:lpstr>
      <vt:lpstr>Review</vt:lpstr>
      <vt:lpstr>Review</vt:lpstr>
      <vt:lpstr>Review</vt:lpstr>
      <vt:lpstr>Review</vt:lpstr>
      <vt:lpstr>Review</vt:lpstr>
      <vt:lpstr>Review</vt:lpstr>
      <vt:lpstr>Review</vt:lpstr>
      <vt:lpstr>Review</vt:lpstr>
      <vt:lpstr>Review</vt:lpstr>
      <vt:lpstr>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Kristin Parker</dc:creator>
  <cp:lastModifiedBy>Kathryn Leeber</cp:lastModifiedBy>
  <cp:revision>54</cp:revision>
  <dcterms:created xsi:type="dcterms:W3CDTF">2019-03-08T18:11:57Z</dcterms:created>
  <dcterms:modified xsi:type="dcterms:W3CDTF">2020-12-18T18:39:34Z</dcterms:modified>
</cp:coreProperties>
</file>